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1" r:id="rId4"/>
    <p:sldId id="258" r:id="rId5"/>
    <p:sldId id="262" r:id="rId6"/>
    <p:sldId id="259" r:id="rId7"/>
    <p:sldId id="260" r:id="rId8"/>
    <p:sldId id="263" r:id="rId9"/>
    <p:sldId id="267" r:id="rId10"/>
    <p:sldId id="269" r:id="rId11"/>
    <p:sldId id="264" r:id="rId12"/>
    <p:sldId id="270" r:id="rId13"/>
    <p:sldId id="284" r:id="rId14"/>
    <p:sldId id="283" r:id="rId15"/>
    <p:sldId id="272" r:id="rId16"/>
    <p:sldId id="276" r:id="rId17"/>
    <p:sldId id="265" r:id="rId18"/>
    <p:sldId id="281" r:id="rId19"/>
    <p:sldId id="274" r:id="rId20"/>
    <p:sldId id="278" r:id="rId21"/>
    <p:sldId id="279" r:id="rId22"/>
    <p:sldId id="280" r:id="rId23"/>
    <p:sldId id="277" r:id="rId24"/>
    <p:sldId id="273" r:id="rId25"/>
    <p:sldId id="266" r:id="rId26"/>
    <p:sldId id="275" r:id="rId27"/>
    <p:sldId id="285"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12" autoAdjust="0"/>
  </p:normalViewPr>
  <p:slideViewPr>
    <p:cSldViewPr snapToGrid="0">
      <p:cViewPr varScale="1">
        <p:scale>
          <a:sx n="70" d="100"/>
          <a:sy n="70" d="100"/>
        </p:scale>
        <p:origin x="113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6D25B-8FC2-4744-BD0D-FFE4591185B3}" type="datetimeFigureOut">
              <a:rPr lang="es-ES" smtClean="0"/>
              <a:t>18/07/2021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E00A2-81EC-4220-AFD6-99502C625D73}" type="slidenum">
              <a:rPr lang="es-ES" smtClean="0"/>
              <a:t>‹Nº›</a:t>
            </a:fld>
            <a:endParaRPr lang="es-ES"/>
          </a:p>
        </p:txBody>
      </p:sp>
    </p:spTree>
    <p:extLst>
      <p:ext uri="{BB962C8B-B14F-4D97-AF65-F5344CB8AC3E}">
        <p14:creationId xmlns:p14="http://schemas.microsoft.com/office/powerpoint/2010/main" val="388190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dirty="0">
                <a:solidFill>
                  <a:srgbClr val="000000"/>
                </a:solidFill>
                <a:effectLst/>
                <a:latin typeface="Arial" panose="020B0604020202020204" pitchFamily="34" charset="0"/>
              </a:rPr>
              <a:t>Muchas gracias, voy a dar comienzo a la defensa del trabajo final de grado.</a:t>
            </a:r>
            <a:endParaRPr lang="es-ES" dirty="0"/>
          </a:p>
        </p:txBody>
      </p:sp>
      <p:sp>
        <p:nvSpPr>
          <p:cNvPr id="4" name="Marcador de número de diapositiva 3"/>
          <p:cNvSpPr>
            <a:spLocks noGrp="1"/>
          </p:cNvSpPr>
          <p:nvPr>
            <p:ph type="sldNum" sz="quarter" idx="5"/>
          </p:nvPr>
        </p:nvSpPr>
        <p:spPr/>
        <p:txBody>
          <a:bodyPr/>
          <a:lstStyle/>
          <a:p>
            <a:fld id="{025E00A2-81EC-4220-AFD6-99502C625D73}" type="slidenum">
              <a:rPr lang="es-ES" smtClean="0"/>
              <a:t>1</a:t>
            </a:fld>
            <a:endParaRPr lang="es-ES"/>
          </a:p>
        </p:txBody>
      </p:sp>
    </p:spTree>
    <p:extLst>
      <p:ext uri="{BB962C8B-B14F-4D97-AF65-F5344CB8AC3E}">
        <p14:creationId xmlns:p14="http://schemas.microsoft.com/office/powerpoint/2010/main" val="1438461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La segunda representación se trata de los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que son representaciones vectoriales basadas en redes neuronales que indican cuán próximo se encuentran los términos en un espacio de representación determinado. Se ha utilizado también la librería </a:t>
            </a:r>
            <a:r>
              <a:rPr lang="es-ES" sz="1800" b="0" i="0" u="none" strike="noStrike" dirty="0" err="1">
                <a:solidFill>
                  <a:srgbClr val="000000"/>
                </a:solidFill>
                <a:effectLst/>
                <a:latin typeface="Arial" panose="020B0604020202020204" pitchFamily="34" charset="0"/>
              </a:rPr>
              <a:t>FastText</a:t>
            </a:r>
            <a:r>
              <a:rPr lang="es-ES" sz="1800" b="0" i="0" u="none" strike="noStrike" dirty="0">
                <a:solidFill>
                  <a:srgbClr val="000000"/>
                </a:solidFill>
                <a:effectLst/>
                <a:latin typeface="Arial" panose="020B0604020202020204" pitchFamily="34" charset="0"/>
              </a:rPr>
              <a:t> que proporciona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mediante dos técnicas: CBOW y </a:t>
            </a:r>
            <a:r>
              <a:rPr lang="es-ES" sz="1800" b="0" i="0" u="none" strike="noStrike" dirty="0" err="1">
                <a:solidFill>
                  <a:srgbClr val="000000"/>
                </a:solidFill>
                <a:effectLst/>
                <a:latin typeface="Arial" panose="020B0604020202020204" pitchFamily="34" charset="0"/>
              </a:rPr>
              <a:t>skip-gram</a:t>
            </a:r>
            <a:r>
              <a:rPr lang="es-ES" sz="1800" b="0" i="0" u="none" strike="noStrike" dirty="0">
                <a:solidFill>
                  <a:srgbClr val="000000"/>
                </a:solidFill>
                <a:effectLst/>
                <a:latin typeface="Arial" panose="020B0604020202020204" pitchFamily="34" charset="0"/>
              </a:rPr>
              <a:t>, y aplicando </a:t>
            </a:r>
            <a:r>
              <a:rPr lang="es-ES" sz="1800" b="0" i="0" u="none" strike="noStrike" dirty="0" err="1">
                <a:solidFill>
                  <a:srgbClr val="000000"/>
                </a:solidFill>
                <a:effectLst/>
                <a:latin typeface="Arial" panose="020B0604020202020204" pitchFamily="34" charset="0"/>
              </a:rPr>
              <a:t>subword</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information</a:t>
            </a:r>
            <a:r>
              <a:rPr lang="es-ES" sz="1800" b="0" i="0" u="none" strike="noStrike" dirty="0">
                <a:solidFill>
                  <a:srgbClr val="000000"/>
                </a:solidFill>
                <a:effectLst/>
                <a:latin typeface="Arial" panose="020B0604020202020204" pitchFamily="34" charset="0"/>
              </a:rPr>
              <a:t>. Esta técnica no toma la palabra completa como unidad, sino que cada palabra es representada como la suma de unas </a:t>
            </a:r>
            <a:r>
              <a:rPr lang="es-ES" sz="1800" b="0" i="0" u="none" strike="noStrike" dirty="0" err="1">
                <a:solidFill>
                  <a:srgbClr val="000000"/>
                </a:solidFill>
                <a:effectLst/>
                <a:latin typeface="Arial" panose="020B0604020202020204" pitchFamily="34" charset="0"/>
              </a:rPr>
              <a:t>subword</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units</a:t>
            </a:r>
            <a:r>
              <a:rPr lang="es-ES" sz="1800" b="0" i="0" u="none" strike="noStrike" dirty="0">
                <a:solidFill>
                  <a:srgbClr val="000000"/>
                </a:solidFill>
                <a:effectLst/>
                <a:latin typeface="Arial" panose="020B0604020202020204" pitchFamily="34" charset="0"/>
              </a:rPr>
              <a:t>, siendo estas la división de la misma palabra en unidades de k caracteres. Por lo tanto, lo que se intenta modelar en este modelo es la importancia de los prefijos y sufijos. </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La librería tiene dos formas de generar los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La primera es mediante el modelo CBOW, o </a:t>
            </a:r>
            <a:r>
              <a:rPr lang="es-ES" sz="1800" b="0" i="0" u="none" strike="noStrike" dirty="0" err="1">
                <a:solidFill>
                  <a:srgbClr val="000000"/>
                </a:solidFill>
                <a:effectLst/>
                <a:latin typeface="Arial" panose="020B0604020202020204" pitchFamily="34" charset="0"/>
              </a:rPr>
              <a:t>Continuous</a:t>
            </a:r>
            <a:r>
              <a:rPr lang="es-ES" sz="1800" b="0" i="0" u="none" strike="noStrike" dirty="0">
                <a:solidFill>
                  <a:srgbClr val="000000"/>
                </a:solidFill>
                <a:effectLst/>
                <a:latin typeface="Arial" panose="020B0604020202020204" pitchFamily="34" charset="0"/>
              </a:rPr>
              <a:t> Bag-</a:t>
            </a:r>
            <a:r>
              <a:rPr lang="es-ES" sz="1800" b="0" i="0" u="none" strike="noStrike" dirty="0" err="1">
                <a:solidFill>
                  <a:srgbClr val="000000"/>
                </a:solidFill>
                <a:effectLst/>
                <a:latin typeface="Arial" panose="020B0604020202020204" pitchFamily="34" charset="0"/>
              </a:rPr>
              <a:t>of</a:t>
            </a:r>
            <a:r>
              <a:rPr lang="es-ES" sz="1800" b="0" i="0" u="none" strike="noStrike" dirty="0">
                <a:solidFill>
                  <a:srgbClr val="000000"/>
                </a:solidFill>
                <a:effectLst/>
                <a:latin typeface="Arial" panose="020B0604020202020204" pitchFamily="34" charset="0"/>
              </a:rPr>
              <a:t>-</a:t>
            </a:r>
            <a:r>
              <a:rPr lang="es-ES" sz="1800" b="0" i="0" u="none" strike="noStrike" dirty="0" err="1">
                <a:solidFill>
                  <a:srgbClr val="000000"/>
                </a:solidFill>
                <a:effectLst/>
                <a:latin typeface="Arial" panose="020B0604020202020204" pitchFamily="34" charset="0"/>
              </a:rPr>
              <a:t>Words</a:t>
            </a:r>
            <a:r>
              <a:rPr lang="es-ES" sz="1800" b="0" i="0" u="none" strike="noStrike" dirty="0">
                <a:solidFill>
                  <a:srgbClr val="000000"/>
                </a:solidFill>
                <a:effectLst/>
                <a:latin typeface="Arial" panose="020B0604020202020204" pitchFamily="34" charset="0"/>
              </a:rPr>
              <a:t>, el cual intenta predecir una palabra a partir del contexto, sin tener en cuenta su posición ni la historia.</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Por su parte, el modelo </a:t>
            </a:r>
            <a:r>
              <a:rPr lang="es-ES" sz="1800" b="0" i="0" u="none" strike="noStrike" dirty="0" err="1">
                <a:solidFill>
                  <a:srgbClr val="000000"/>
                </a:solidFill>
                <a:effectLst/>
                <a:latin typeface="Arial" panose="020B0604020202020204" pitchFamily="34" charset="0"/>
              </a:rPr>
              <a:t>Skip</a:t>
            </a:r>
            <a:r>
              <a:rPr lang="es-ES" sz="1800" b="0" i="0" u="none" strike="noStrike" dirty="0">
                <a:solidFill>
                  <a:srgbClr val="000000"/>
                </a:solidFill>
                <a:effectLst/>
                <a:latin typeface="Arial" panose="020B0604020202020204" pitchFamily="34" charset="0"/>
              </a:rPr>
              <a:t>-Gram, es el opuesto del modelo CBOW. Este, dada una palabra como entrada, devuelve un conjunto de palabras próximas en el espacio de representación.</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el ejemplo se puede ver como cada modelo predeciría una palabra en una posición determinada de la oración. Para el modelo CBOW se pasaría todo el contexto “el </a:t>
            </a:r>
            <a:r>
              <a:rPr lang="es-ES" sz="1800" b="0" i="0" u="none" strike="noStrike" dirty="0" err="1">
                <a:solidFill>
                  <a:srgbClr val="000000"/>
                </a:solidFill>
                <a:effectLst/>
                <a:latin typeface="Arial" panose="020B0604020202020204" pitchFamily="34" charset="0"/>
              </a:rPr>
              <a:t>mercat</a:t>
            </a:r>
            <a:r>
              <a:rPr lang="es-ES" sz="1800" b="0" i="0" u="none" strike="noStrike" dirty="0">
                <a:solidFill>
                  <a:srgbClr val="000000"/>
                </a:solidFill>
                <a:effectLst/>
                <a:latin typeface="Arial" panose="020B0604020202020204" pitchFamily="34" charset="0"/>
              </a:rPr>
              <a:t> de valencia” y devolvería la palabra “central”. Por su parte, el modelo </a:t>
            </a:r>
            <a:r>
              <a:rPr lang="es-ES" sz="1800" b="0" i="0" u="none" strike="noStrike" dirty="0" err="1">
                <a:solidFill>
                  <a:srgbClr val="000000"/>
                </a:solidFill>
                <a:effectLst/>
                <a:latin typeface="Arial" panose="020B0604020202020204" pitchFamily="34" charset="0"/>
              </a:rPr>
              <a:t>skip-gram</a:t>
            </a:r>
            <a:r>
              <a:rPr lang="es-ES" sz="1800" b="0" i="0" u="none" strike="noStrike" dirty="0">
                <a:solidFill>
                  <a:srgbClr val="000000"/>
                </a:solidFill>
                <a:effectLst/>
                <a:latin typeface="Arial" panose="020B0604020202020204" pitchFamily="34" charset="0"/>
              </a:rPr>
              <a:t>, tomaría cada palabra por separado y devolvería las palabras más cercanas para cada término, en este caso “central” para todas.</a:t>
            </a:r>
            <a:endParaRPr lang="es-ES"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10</a:t>
            </a:fld>
            <a:endParaRPr lang="es-ES"/>
          </a:p>
        </p:txBody>
      </p:sp>
    </p:spTree>
    <p:extLst>
      <p:ext uri="{BB962C8B-B14F-4D97-AF65-F5344CB8AC3E}">
        <p14:creationId xmlns:p14="http://schemas.microsoft.com/office/powerpoint/2010/main" val="2721870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Una vez descritos los fundamentos teóricos utilizados durante la experimentación, vamos a proceder a describir el conjunto de datos con el que se cuenta, así como el proceso de generación del corpus.</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11</a:t>
            </a:fld>
            <a:endParaRPr lang="es-ES"/>
          </a:p>
        </p:txBody>
      </p:sp>
    </p:spTree>
    <p:extLst>
      <p:ext uri="{BB962C8B-B14F-4D97-AF65-F5344CB8AC3E}">
        <p14:creationId xmlns:p14="http://schemas.microsoft.com/office/powerpoint/2010/main" val="1414598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El conjunto de noticias tiene su origen en el sistema de documentación y catalogación de la </a:t>
            </a:r>
            <a:r>
              <a:rPr lang="es-ES" sz="1800" b="0" i="0" u="none" strike="noStrike" dirty="0" err="1">
                <a:solidFill>
                  <a:srgbClr val="000000"/>
                </a:solidFill>
                <a:effectLst/>
                <a:latin typeface="Arial" panose="020B0604020202020204" pitchFamily="34" charset="0"/>
              </a:rPr>
              <a:t>Corporació</a:t>
            </a:r>
            <a:r>
              <a:rPr lang="es-ES" sz="1800" b="0" i="0" u="none" strike="noStrike" dirty="0">
                <a:solidFill>
                  <a:srgbClr val="000000"/>
                </a:solidFill>
                <a:effectLst/>
                <a:latin typeface="Arial" panose="020B0604020202020204" pitchFamily="34" charset="0"/>
              </a:rPr>
              <a:t> Valenciana de Mitjans de </a:t>
            </a:r>
            <a:r>
              <a:rPr lang="es-ES" sz="1800" b="0" i="0" u="none" strike="noStrike" dirty="0" err="1">
                <a:solidFill>
                  <a:srgbClr val="000000"/>
                </a:solidFill>
                <a:effectLst/>
                <a:latin typeface="Arial" panose="020B0604020202020204" pitchFamily="34" charset="0"/>
              </a:rPr>
              <a:t>Comunicació</a:t>
            </a:r>
            <a:r>
              <a:rPr lang="es-ES" sz="1800" b="0" i="0" u="none" strike="noStrike" dirty="0">
                <a:solidFill>
                  <a:srgbClr val="000000"/>
                </a:solidFill>
                <a:effectLst/>
                <a:latin typeface="Arial" panose="020B0604020202020204" pitchFamily="34" charset="0"/>
              </a:rPr>
              <a:t>. El sistema lleva en funcionamiento desde su implementación en 1999 y cuenta con registros desde este año hasta el cierre de Canal 9 en 2013, y desde la reapertura de la cadena como À </a:t>
            </a:r>
            <a:r>
              <a:rPr lang="es-ES" sz="1800" b="0" i="0" u="none" strike="noStrike" dirty="0" err="1">
                <a:solidFill>
                  <a:srgbClr val="000000"/>
                </a:solidFill>
                <a:effectLst/>
                <a:latin typeface="Arial" panose="020B0604020202020204" pitchFamily="34" charset="0"/>
              </a:rPr>
              <a:t>Punt</a:t>
            </a:r>
            <a:r>
              <a:rPr lang="es-ES" sz="1800" b="0" i="0" u="none" strike="noStrike" dirty="0">
                <a:solidFill>
                  <a:srgbClr val="000000"/>
                </a:solidFill>
                <a:effectLst/>
                <a:latin typeface="Arial" panose="020B0604020202020204" pitchFamily="34" charset="0"/>
              </a:rPr>
              <a:t> en 2018 hasta la actualidad. Se trata de un corpus privativo. En el sistema se almacena información de cada noticia que acontece en los telediarios de la cadena, así como algunas que no se han llegado a emitir. En él se guardan tanto lo dicho por el presentador como por los reporteros, si incluye directo la emisión, así como la voz en off.</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El conjunto de datos se encuentra dividido en un total de 21 ficheros Excel y cada uno esta compuesto por 17 columnas, pero se ha optado a reducir el conjunto útil a dos columnas ya que las restantes se han considerado ruido al contener únicamente valores estadísticos, como son la duración de la emisión, la fecha exacta, números identificativos, ubicaciones o las personas que intervienen. Estas dos columnas son la descripción, que contiene la noticia en sí junto información adicional y ruido, y la clasificación, que es la catalogación interna realizada por la organización. El conjunto resultante de datos sigue estando desestructurado y repleto de ruido, siendo inviable el entrenamiento de cualquier modelo de aprendizaje automático, por lo que debe ser procesado para tal fin.</a:t>
            </a:r>
            <a:endParaRPr lang="es-ES"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12</a:t>
            </a:fld>
            <a:endParaRPr lang="es-ES"/>
          </a:p>
        </p:txBody>
      </p:sp>
    </p:spTree>
    <p:extLst>
      <p:ext uri="{BB962C8B-B14F-4D97-AF65-F5344CB8AC3E}">
        <p14:creationId xmlns:p14="http://schemas.microsoft.com/office/powerpoint/2010/main" val="1830146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Es por ello que se han elaborado una serie de técnicas para conseguir un corpus útil. La complejidad de generar un corpus a partir de este conjunto reside en la variación del estilo de descripción a lo largo de los años. El conjunto de datos cuenta con registros desde 1999 que han sido elaborados por dos canales de televisión, Canal 9 y À </a:t>
            </a:r>
            <a:r>
              <a:rPr lang="es-ES" sz="1800" b="0" i="0" u="none" strike="noStrike" dirty="0" err="1">
                <a:solidFill>
                  <a:srgbClr val="000000"/>
                </a:solidFill>
                <a:effectLst/>
                <a:latin typeface="Arial" panose="020B0604020202020204" pitchFamily="34" charset="0"/>
              </a:rPr>
              <a:t>Punt</a:t>
            </a:r>
            <a:r>
              <a:rPr lang="es-ES" sz="1800" b="0" i="0" u="none" strike="noStrike" dirty="0">
                <a:solidFill>
                  <a:srgbClr val="000000"/>
                </a:solidFill>
                <a:effectLst/>
                <a:latin typeface="Arial" panose="020B0604020202020204" pitchFamily="34" charset="0"/>
              </a:rPr>
              <a:t>, habiendo ocurrido cambios de estilo dentro de estos y sumado a las peculiaridades únicas de cada redactor.</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Como consideración, se ha convertido todos los textos en minúscula, para reducir la talla del vocabulario, y, para todas las técnicas de preprocesamiento, se ha considerado como o unidad mínima de información la palabra.</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Una característica de la lengua catalana es la </a:t>
            </a:r>
            <a:r>
              <a:rPr lang="es-ES" sz="1800" b="0" i="0" u="none" strike="noStrike" dirty="0" err="1">
                <a:solidFill>
                  <a:srgbClr val="000000"/>
                </a:solidFill>
                <a:effectLst/>
                <a:latin typeface="Arial" panose="020B0604020202020204" pitchFamily="34" charset="0"/>
              </a:rPr>
              <a:t>apostrofación</a:t>
            </a:r>
            <a:r>
              <a:rPr lang="es-ES" sz="1800" b="0" i="0" u="none" strike="noStrike" dirty="0">
                <a:solidFill>
                  <a:srgbClr val="000000"/>
                </a:solidFill>
                <a:effectLst/>
                <a:latin typeface="Arial" panose="020B0604020202020204" pitchFamily="34" charset="0"/>
              </a:rPr>
              <a:t> de los artículos en palabras que empiezan por vocal, por la letra “h” o siglas, entre otros casos. Otra peculiaridad es los “</a:t>
            </a:r>
            <a:r>
              <a:rPr lang="es-ES" sz="1800" b="0" i="0" u="none" strike="noStrike" dirty="0" err="1">
                <a:solidFill>
                  <a:srgbClr val="000000"/>
                </a:solidFill>
                <a:effectLst/>
                <a:latin typeface="Arial" panose="020B0604020202020204" pitchFamily="34" charset="0"/>
              </a:rPr>
              <a:t>pronoms</a:t>
            </a:r>
            <a:r>
              <a:rPr lang="es-ES" sz="1800" b="0" i="0" u="none" strike="noStrike" dirty="0">
                <a:solidFill>
                  <a:srgbClr val="000000"/>
                </a:solidFill>
                <a:effectLst/>
                <a:latin typeface="Arial" panose="020B0604020202020204" pitchFamily="34" charset="0"/>
              </a:rPr>
              <a:t> febles” que pueden ir solos, apostrofados o unidos por un </a:t>
            </a:r>
            <a:r>
              <a:rPr lang="es-ES" sz="1800" b="0" i="0" u="none" strike="noStrike" dirty="0" err="1">
                <a:solidFill>
                  <a:srgbClr val="000000"/>
                </a:solidFill>
                <a:effectLst/>
                <a:latin typeface="Arial" panose="020B0604020202020204" pitchFamily="34" charset="0"/>
              </a:rPr>
              <a:t>guión</a:t>
            </a:r>
            <a:r>
              <a:rPr lang="es-ES" sz="1800" b="0" i="0" u="none" strike="noStrike" dirty="0">
                <a:solidFill>
                  <a:srgbClr val="000000"/>
                </a:solidFill>
                <a:effectLst/>
                <a:latin typeface="Arial" panose="020B0604020202020204" pitchFamily="34" charset="0"/>
              </a:rPr>
              <a:t> al verbo. El primer filtro realizado consiste en recorrer cada muestra, sustituyendo en esta todas las ocurrencias de artículos apostrofados y “</a:t>
            </a:r>
            <a:r>
              <a:rPr lang="es-ES" sz="1800" b="0" i="0" u="none" strike="noStrike" dirty="0" err="1">
                <a:solidFill>
                  <a:srgbClr val="000000"/>
                </a:solidFill>
                <a:effectLst/>
                <a:latin typeface="Arial" panose="020B0604020202020204" pitchFamily="34" charset="0"/>
              </a:rPr>
              <a:t>pronoms</a:t>
            </a:r>
            <a:r>
              <a:rPr lang="es-ES" sz="1800" b="0" i="0" u="none" strike="noStrike" dirty="0">
                <a:solidFill>
                  <a:srgbClr val="000000"/>
                </a:solidFill>
                <a:effectLst/>
                <a:latin typeface="Arial" panose="020B0604020202020204" pitchFamily="34" charset="0"/>
              </a:rPr>
              <a:t> febles” por la cadena vacía.</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Las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o palabras vacías son aquellas que carecen de significado propio como son artículos, preposiciones, etc., y, además, suelen ser palabras muy frecuentes. Estas palabras dependen del idioma en el que se encuentren los textos y no existe una lista única, sino que está depende del corpus con el cual se trabaje. Este segundo filtro funciona de manera similar al anterior, sustituyendo en cada muestra las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por la cadena vacía.</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El último filtro es el más exhaustivo de los tres ya que es el encargado de limpiar todas las peculiaridades de las muestras armonizando los estilos de las diferentes cadenas de televisión y documentalistas, logrando así un corpus homogéneo en cuanto al formato. Se han elaborado una serie de expresiones regulares encargadas de eliminar los caracteres especiales ocultos, comentarios de los documentalistas, metadatos, signos de puntuación, números y demás ruido.</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la diapositiva se puede observar una noticia tal cual viene en los documentos y el resultado final una vez procesada con el primer y tercer filtro.</a:t>
            </a:r>
            <a:endParaRPr lang="es-ES"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13</a:t>
            </a:fld>
            <a:endParaRPr lang="es-ES"/>
          </a:p>
        </p:txBody>
      </p:sp>
    </p:spTree>
    <p:extLst>
      <p:ext uri="{BB962C8B-B14F-4D97-AF65-F5344CB8AC3E}">
        <p14:creationId xmlns:p14="http://schemas.microsoft.com/office/powerpoint/2010/main" val="1629111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Se ha comentado que la unidad mínima de información para la realización de filtros ha sido la palabra, pero existen otras representaciones que toman en cuenta otro tipo de unidad y cantidad, son los modelos de n-gramas. Un n-grama es una secuencia de n unidades, pudiendo ser estas palabras, sílabas, letras, etc., las cuales son interpretadas como una única unidad. Si la unidad es la palabra, los tres casos más comunes son los </a:t>
            </a:r>
            <a:r>
              <a:rPr lang="es-ES" sz="1800" b="0" i="0" u="none" strike="noStrike" dirty="0" err="1">
                <a:solidFill>
                  <a:srgbClr val="000000"/>
                </a:solidFill>
                <a:effectLst/>
                <a:latin typeface="Arial" panose="020B0604020202020204" pitchFamily="34" charset="0"/>
              </a:rPr>
              <a:t>uni-gramas</a:t>
            </a:r>
            <a:r>
              <a:rPr lang="es-ES" sz="1800" b="0" i="0" u="none" strike="noStrike" dirty="0">
                <a:solidFill>
                  <a:srgbClr val="000000"/>
                </a:solidFill>
                <a:effectLst/>
                <a:latin typeface="Arial" panose="020B0604020202020204" pitchFamily="34" charset="0"/>
              </a:rPr>
              <a:t>, que hace referencia a una única palabra, y los </a:t>
            </a:r>
            <a:r>
              <a:rPr lang="es-ES" sz="1800" b="0" i="0" u="none" strike="noStrike" dirty="0" err="1">
                <a:solidFill>
                  <a:srgbClr val="000000"/>
                </a:solidFill>
                <a:effectLst/>
                <a:latin typeface="Arial" panose="020B0604020202020204" pitchFamily="34" charset="0"/>
              </a:rPr>
              <a:t>bi-gramas</a:t>
            </a:r>
            <a:r>
              <a:rPr lang="es-ES" sz="1800" b="0" i="0" u="none" strike="noStrike" dirty="0">
                <a:solidFill>
                  <a:srgbClr val="000000"/>
                </a:solidFill>
                <a:effectLst/>
                <a:latin typeface="Arial" panose="020B0604020202020204" pitchFamily="34" charset="0"/>
              </a:rPr>
              <a:t> y </a:t>
            </a:r>
            <a:r>
              <a:rPr lang="es-ES" sz="1800" b="0" i="0" u="none" strike="noStrike" dirty="0" err="1">
                <a:solidFill>
                  <a:srgbClr val="000000"/>
                </a:solidFill>
                <a:effectLst/>
                <a:latin typeface="Arial" panose="020B0604020202020204" pitchFamily="34" charset="0"/>
              </a:rPr>
              <a:t>tri-gramas</a:t>
            </a:r>
            <a:r>
              <a:rPr lang="es-ES" sz="1800" b="0" i="0" u="none" strike="noStrike" dirty="0">
                <a:solidFill>
                  <a:srgbClr val="000000"/>
                </a:solidFill>
                <a:effectLst/>
                <a:latin typeface="Arial" panose="020B0604020202020204" pitchFamily="34" charset="0"/>
              </a:rPr>
              <a:t>, que contienen dos y tres palabras </a:t>
            </a:r>
            <a:r>
              <a:rPr lang="es-ES" sz="1800" b="0" i="0" u="none" strike="noStrike" dirty="0" err="1">
                <a:solidFill>
                  <a:srgbClr val="000000"/>
                </a:solidFill>
                <a:effectLst/>
                <a:latin typeface="Arial" panose="020B0604020202020204" pitchFamily="34" charset="0"/>
              </a:rPr>
              <a:t>respectivamente.Tomando</a:t>
            </a:r>
            <a:r>
              <a:rPr lang="es-ES" sz="1800" b="0" i="0" u="none" strike="noStrike" dirty="0">
                <a:solidFill>
                  <a:srgbClr val="000000"/>
                </a:solidFill>
                <a:effectLst/>
                <a:latin typeface="Arial" panose="020B0604020202020204" pitchFamily="34" charset="0"/>
              </a:rPr>
              <a:t> como unidad la palabra, la representación de la frase “Les </a:t>
            </a:r>
            <a:r>
              <a:rPr lang="es-ES" sz="1800" b="0" i="0" u="none" strike="noStrike" dirty="0" err="1">
                <a:solidFill>
                  <a:srgbClr val="000000"/>
                </a:solidFill>
                <a:effectLst/>
                <a:latin typeface="Arial" panose="020B0604020202020204" pitchFamily="34" charset="0"/>
              </a:rPr>
              <a:t>populars</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mascletaes</a:t>
            </a:r>
            <a:r>
              <a:rPr lang="es-ES" sz="1800" b="0" i="0" u="none" strike="noStrike" dirty="0">
                <a:solidFill>
                  <a:srgbClr val="000000"/>
                </a:solidFill>
                <a:effectLst/>
                <a:latin typeface="Arial" panose="020B0604020202020204" pitchFamily="34" charset="0"/>
              </a:rPr>
              <a:t> de </a:t>
            </a:r>
            <a:r>
              <a:rPr lang="es-ES" sz="1800" b="0" i="0" u="none" strike="noStrike" dirty="0" err="1">
                <a:solidFill>
                  <a:srgbClr val="000000"/>
                </a:solidFill>
                <a:effectLst/>
                <a:latin typeface="Arial" panose="020B0604020202020204" pitchFamily="34" charset="0"/>
              </a:rPr>
              <a:t>fogueres</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alacant</a:t>
            </a:r>
            <a:r>
              <a:rPr lang="es-ES" sz="1800" b="0" i="0" u="none" strike="noStrike" dirty="0">
                <a:solidFill>
                  <a:srgbClr val="000000"/>
                </a:solidFill>
                <a:effectLst/>
                <a:latin typeface="Arial" panose="020B0604020202020204" pitchFamily="34" charset="0"/>
              </a:rPr>
              <a:t>” extraída directamente del corpus con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sería:</a:t>
            </a:r>
          </a:p>
          <a:p>
            <a:pPr rtl="0">
              <a:spcBef>
                <a:spcPts val="1200"/>
              </a:spcBef>
              <a:spcAft>
                <a:spcPts val="1200"/>
              </a:spcAft>
            </a:pPr>
            <a:r>
              <a:rPr lang="es-ES" sz="1800" b="0" i="0" u="none" strike="noStrike" dirty="0">
                <a:solidFill>
                  <a:srgbClr val="000000"/>
                </a:solidFill>
                <a:effectLst/>
                <a:latin typeface="Arial" panose="020B0604020202020204" pitchFamily="34" charset="0"/>
              </a:rPr>
              <a:t>[Ejemplo]</a:t>
            </a:r>
            <a:endParaRPr lang="es-ES" sz="40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Este modelo no ha sido utilizado para realizar los filtros, pero sí en diferentes modelos para representar el lenguaje una vez procesado el corpus.</a:t>
            </a:r>
            <a:endParaRPr lang="es-ES" sz="40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14</a:t>
            </a:fld>
            <a:endParaRPr lang="es-ES"/>
          </a:p>
        </p:txBody>
      </p:sp>
    </p:spTree>
    <p:extLst>
      <p:ext uri="{BB962C8B-B14F-4D97-AF65-F5344CB8AC3E}">
        <p14:creationId xmlns:p14="http://schemas.microsoft.com/office/powerpoint/2010/main" val="158974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Una vez realizado el preprocesamiento completo, se ha procedido a extraer estadísticas de este para así conocer sus características y saber exactamente al problema que estamos tratando. Se han generado dos corpus, una aplicando el filtro de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y otro sin. El procesamiento ha eliminado un gran número de muestras ya que o bien estaban vacías o bien carecían de contenido útil. De las más de 650.000 muestras originales se han obtenido casi 400.000 muestras útiles, un 60,80% del total.</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La columna clasificación contenía originalmente más de 8.000 muestras con valores nulos, así como casi 18.000 entradas con </a:t>
            </a:r>
            <a:r>
              <a:rPr lang="es-ES" sz="1800" b="0" i="0" u="none" strike="noStrike" dirty="0" err="1">
                <a:solidFill>
                  <a:srgbClr val="000000"/>
                </a:solidFill>
                <a:effectLst/>
                <a:latin typeface="Arial" panose="020B0604020202020204" pitchFamily="34" charset="0"/>
              </a:rPr>
              <a:t>multietiqueta</a:t>
            </a:r>
            <a:r>
              <a:rPr lang="es-ES" sz="1800" b="0" i="0" u="none" strike="noStrike" dirty="0">
                <a:solidFill>
                  <a:srgbClr val="000000"/>
                </a:solidFill>
                <a:effectLst/>
                <a:latin typeface="Arial" panose="020B0604020202020204" pitchFamily="34" charset="0"/>
              </a:rPr>
              <a:t>, habiendo un total de 1.413 combinaciones posibles. Se ha optado por eliminar estas muestras, ya que aumentan la dificultad de la clasificación exponencialmente, y únicamente trabajar con las de 38 etiquetas simples.</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la imagen de la izquierda se puede ver la talla del vocabulario, es decir, los términos únicos, de cada corpus con y sin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y para diferente talla de n-gramas.</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un problema de clasificación multiclase, idealmente, cada clase contiene un número de muestras similar para que los modelos de aprendizaje automático no se especialicen o den más importancia a unas clases que otras. En los problemas reales, pocas veces ocurre esta repartición equitativa y este no iba a ser una excepción. Tal como se puede observar en la imagen de la derecha, la clase ”ESPORTS” representa más de una cuarta parte del total, un 28,2 %, mientras que las 10 clases más frecuentes suman casi el 80 % de todo el conjunto. Por otra parte, las 15 clases menos frecuentes no llegan a representar ni el 8 % del total.</a:t>
            </a:r>
            <a:endParaRPr lang="es-ES"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15</a:t>
            </a:fld>
            <a:endParaRPr lang="es-ES"/>
          </a:p>
        </p:txBody>
      </p:sp>
    </p:spTree>
    <p:extLst>
      <p:ext uri="{BB962C8B-B14F-4D97-AF65-F5344CB8AC3E}">
        <p14:creationId xmlns:p14="http://schemas.microsoft.com/office/powerpoint/2010/main" val="113124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La utilización o no del filtro de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afecta directamente a las estadísticas del corpus. En la imagen de la izquierda se puede observar que la longitud media en palabras de cada noticia para el conjunto con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está alrededor de las 350 mientras que sin se reduce a alrededor de 200. Por su parte, en la imagen superior de la derecha se puede ver el número de n-gramas únicos para el conjunto con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y en la inferior la del conjunto sin, contando este con un porcentaje mayor de n-gramas únicos por clase. A la luz de estos datos se puede pronosticar que el entrenamiento con el conjunto sin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dará mejores resultados.</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16</a:t>
            </a:fld>
            <a:endParaRPr lang="es-ES"/>
          </a:p>
        </p:txBody>
      </p:sp>
    </p:spTree>
    <p:extLst>
      <p:ext uri="{BB962C8B-B14F-4D97-AF65-F5344CB8AC3E}">
        <p14:creationId xmlns:p14="http://schemas.microsoft.com/office/powerpoint/2010/main" val="89416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Tras haber descrito el corpus y su procesamiento, vamos a continuar con la presentación de los resultados experimentales obtenidos.</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17</a:t>
            </a:fld>
            <a:endParaRPr lang="es-ES"/>
          </a:p>
        </p:txBody>
      </p:sp>
    </p:spTree>
    <p:extLst>
      <p:ext uri="{BB962C8B-B14F-4D97-AF65-F5344CB8AC3E}">
        <p14:creationId xmlns:p14="http://schemas.microsoft.com/office/powerpoint/2010/main" val="412124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Para poder replicar la experimentación y comparar los resultados entre modelos, se ha elaborado una partición de cada conjunto en dos subconjuntos. Se ha optado por una partición estándar del 70 % del total para el conjunto de entrenamiento y del restante 30% para el conjunto de test. Como se trata de un conjunto muy desbalanceado, realizar una partición aleatoria puede llegar a ser contraproducente ya que se pueden a llegar a generar un conjunto de entrenamiento que no contenga ninguna o casi ninguna muestra de las clases minoritarios o, por el contrario, que el conjunto de validación sea el que no contenga de alguna clase y las métricas obtenidas no sean representativas. Por tanto, esta partición se ha realizado de forma estratificada la cual preserva la misma proporción de cada clase en cada conjunto. Además, las muestras de ambos conjuntos, tanto con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como sin </a:t>
            </a:r>
            <a:r>
              <a:rPr lang="es-ES" sz="1800" b="0" i="0" u="none" strike="noStrike" dirty="0" err="1">
                <a:solidFill>
                  <a:srgbClr val="000000"/>
                </a:solidFill>
                <a:effectLst/>
                <a:latin typeface="Arial" panose="020B0604020202020204" pitchFamily="34" charset="0"/>
              </a:rPr>
              <a:t>stopwords</a:t>
            </a:r>
            <a:r>
              <a:rPr lang="es-ES" sz="1800" b="0" i="0" u="none" strike="noStrike" dirty="0">
                <a:solidFill>
                  <a:srgbClr val="000000"/>
                </a:solidFill>
                <a:effectLst/>
                <a:latin typeface="Arial" panose="020B0604020202020204" pitchFamily="34" charset="0"/>
              </a:rPr>
              <a:t>, han sido generadas en el mismo orden, para que la replicación del experimento entre modelos sea lo más exacta posible.</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Para la evaluación de los modelos se han utilizado dos métricas útiles para clasificación multiclase. La primera es el </a:t>
            </a:r>
            <a:r>
              <a:rPr lang="es-ES" sz="1800" b="0" i="0" u="none" strike="noStrike" dirty="0" err="1">
                <a:solidFill>
                  <a:srgbClr val="000000"/>
                </a:solidFill>
                <a:effectLst/>
                <a:latin typeface="Arial" panose="020B0604020202020204" pitchFamily="34" charset="0"/>
              </a:rPr>
              <a:t>recall</a:t>
            </a:r>
            <a:r>
              <a:rPr lang="es-ES" sz="1800" b="0" i="0" u="none" strike="noStrike" dirty="0">
                <a:solidFill>
                  <a:srgbClr val="000000"/>
                </a:solidFill>
                <a:effectLst/>
                <a:latin typeface="Arial" panose="020B0604020202020204" pitchFamily="34" charset="0"/>
              </a:rPr>
              <a:t> macro que se define como el ratio de muestras bien etiquetadas entre el número de muestras relevantes, es decir, como los positivos verdaderos y los falsos negativos. Al ser el </a:t>
            </a:r>
            <a:r>
              <a:rPr lang="es-ES" sz="1800" b="0" i="0" u="none" strike="noStrike" dirty="0" err="1">
                <a:solidFill>
                  <a:srgbClr val="000000"/>
                </a:solidFill>
                <a:effectLst/>
                <a:latin typeface="Arial" panose="020B0604020202020204" pitchFamily="34" charset="0"/>
              </a:rPr>
              <a:t>recall</a:t>
            </a:r>
            <a:r>
              <a:rPr lang="es-ES" sz="1800" b="0" i="0" u="none" strike="noStrike" dirty="0">
                <a:solidFill>
                  <a:srgbClr val="000000"/>
                </a:solidFill>
                <a:effectLst/>
                <a:latin typeface="Arial" panose="020B0604020202020204" pitchFamily="34" charset="0"/>
              </a:rPr>
              <a:t> macro, se realiza el </a:t>
            </a:r>
            <a:r>
              <a:rPr lang="es-ES" sz="1800" b="0" i="0" u="none" strike="noStrike" dirty="0" err="1">
                <a:solidFill>
                  <a:srgbClr val="000000"/>
                </a:solidFill>
                <a:effectLst/>
                <a:latin typeface="Arial" panose="020B0604020202020204" pitchFamily="34" charset="0"/>
              </a:rPr>
              <a:t>recall</a:t>
            </a:r>
            <a:r>
              <a:rPr lang="es-ES" sz="1800" b="0" i="0" u="none" strike="noStrike" dirty="0">
                <a:solidFill>
                  <a:srgbClr val="000000"/>
                </a:solidFill>
                <a:effectLst/>
                <a:latin typeface="Arial" panose="020B0604020202020204" pitchFamily="34" charset="0"/>
              </a:rPr>
              <a:t> para cada clase y posteriormente se hace la media. Con esta métrica se intenta simular el porcentaje de muestras que ha logrado ver un modelo para cada clase.</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La segunda métrica utilizada es el </a:t>
            </a:r>
            <a:r>
              <a:rPr lang="es-ES" sz="1800" b="0" i="0" u="none" strike="noStrike" dirty="0" err="1">
                <a:solidFill>
                  <a:srgbClr val="000000"/>
                </a:solidFill>
                <a:effectLst/>
                <a:latin typeface="Arial" panose="020B0604020202020204" pitchFamily="34" charset="0"/>
              </a:rPr>
              <a:t>accuracy</a:t>
            </a:r>
            <a:r>
              <a:rPr lang="es-ES" sz="1800" b="0" i="0" u="none" strike="noStrike" dirty="0">
                <a:solidFill>
                  <a:srgbClr val="000000"/>
                </a:solidFill>
                <a:effectLst/>
                <a:latin typeface="Arial" panose="020B0604020202020204" pitchFamily="34" charset="0"/>
              </a:rPr>
              <a:t>-at-k que se define como el ratio de muestras bien etiquetadas entre el número total de muestras y mide las veces que un modelo ha predicho correctamente la clase entre las k etiquetas con mayor probabilidad.</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18</a:t>
            </a:fld>
            <a:endParaRPr lang="es-ES"/>
          </a:p>
        </p:txBody>
      </p:sp>
    </p:spTree>
    <p:extLst>
      <p:ext uri="{BB962C8B-B14F-4D97-AF65-F5344CB8AC3E}">
        <p14:creationId xmlns:p14="http://schemas.microsoft.com/office/powerpoint/2010/main" val="3506226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s-ES" sz="1800" b="0" i="0" u="none" strike="noStrike" dirty="0">
                <a:solidFill>
                  <a:srgbClr val="000000"/>
                </a:solidFill>
                <a:effectLst/>
                <a:latin typeface="Arial" panose="020B0604020202020204" pitchFamily="34" charset="0"/>
              </a:rPr>
              <a:t>Es un prototipo de la funcionalidad de la herramienta.</a:t>
            </a:r>
          </a:p>
          <a:p>
            <a:pPr rtl="0" fontAlgn="base">
              <a:spcBef>
                <a:spcPts val="0"/>
              </a:spcBef>
              <a:spcAft>
                <a:spcPts val="0"/>
              </a:spcAft>
              <a:buFont typeface="Arial" panose="020B0604020202020204" pitchFamily="34" charset="0"/>
              <a:buChar char="•"/>
            </a:pPr>
            <a:r>
              <a:rPr lang="es-ES" sz="1800" b="0" i="0" u="none" strike="noStrike" dirty="0">
                <a:solidFill>
                  <a:srgbClr val="000000"/>
                </a:solidFill>
                <a:effectLst/>
                <a:latin typeface="Arial" panose="020B0604020202020204" pitchFamily="34" charset="0"/>
              </a:rPr>
              <a:t>Introducir noticia tal como se guarda en el sistema o subir un fichero.</a:t>
            </a:r>
          </a:p>
          <a:p>
            <a:pPr rtl="0" fontAlgn="base">
              <a:spcBef>
                <a:spcPts val="0"/>
              </a:spcBef>
              <a:spcAft>
                <a:spcPts val="0"/>
              </a:spcAft>
              <a:buFont typeface="Arial" panose="020B0604020202020204" pitchFamily="34" charset="0"/>
              <a:buChar char="•"/>
            </a:pPr>
            <a:r>
              <a:rPr lang="es-ES" sz="1800" b="0" i="0" u="none" strike="noStrike" dirty="0">
                <a:solidFill>
                  <a:srgbClr val="000000"/>
                </a:solidFill>
                <a:effectLst/>
                <a:latin typeface="Arial" panose="020B0604020202020204" pitchFamily="34" charset="0"/>
              </a:rPr>
              <a:t>Tres ejemplos.</a:t>
            </a:r>
          </a:p>
          <a:p>
            <a:pPr rtl="0" fontAlgn="base">
              <a:spcBef>
                <a:spcPts val="0"/>
              </a:spcBef>
              <a:spcAft>
                <a:spcPts val="1200"/>
              </a:spcAft>
              <a:buFont typeface="Arial" panose="020B0604020202020204" pitchFamily="34" charset="0"/>
              <a:buChar char="•"/>
            </a:pPr>
            <a:r>
              <a:rPr lang="es-ES" sz="1800" b="0" i="0" u="none" strike="noStrike" dirty="0">
                <a:solidFill>
                  <a:srgbClr val="000000"/>
                </a:solidFill>
                <a:effectLst/>
                <a:latin typeface="Arial" panose="020B0604020202020204" pitchFamily="34" charset="0"/>
              </a:rPr>
              <a:t>Lista ordenada según el porcentaje de probabilidad de cada clase.</a:t>
            </a:r>
          </a:p>
        </p:txBody>
      </p:sp>
      <p:sp>
        <p:nvSpPr>
          <p:cNvPr id="4" name="Marcador de número de diapositiva 3"/>
          <p:cNvSpPr>
            <a:spLocks noGrp="1"/>
          </p:cNvSpPr>
          <p:nvPr>
            <p:ph type="sldNum" sz="quarter" idx="5"/>
          </p:nvPr>
        </p:nvSpPr>
        <p:spPr/>
        <p:txBody>
          <a:bodyPr/>
          <a:lstStyle/>
          <a:p>
            <a:fld id="{025E00A2-81EC-4220-AFD6-99502C625D73}" type="slidenum">
              <a:rPr lang="es-ES" smtClean="0"/>
              <a:t>24</a:t>
            </a:fld>
            <a:endParaRPr lang="es-ES"/>
          </a:p>
        </p:txBody>
      </p:sp>
    </p:spTree>
    <p:extLst>
      <p:ext uri="{BB962C8B-B14F-4D97-AF65-F5344CB8AC3E}">
        <p14:creationId xmlns:p14="http://schemas.microsoft.com/office/powerpoint/2010/main" val="240622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El índice general de la defensa es el siguiente. Se comenzará hablando de los motivos por los cuales se ha realizado este proyecto y los objetivos que se esperaban alcanzar durante la realización del mismo. Se continuará exponiendo una serie de algoritmos utilizados en clasificación automática y que han sido empleados durante la experimentación del proyecto, así como un par de modelos de representación del lenguaje con los que se han modelado numéricamente los textos. Posteriormente, se detalla la naturaleza de los datos utilizados y los diferentes procesamientos realizados sobre estos para obtener un </a:t>
            </a:r>
            <a:r>
              <a:rPr lang="es-ES" sz="1800" b="0" i="1" u="none" strike="noStrike" dirty="0">
                <a:solidFill>
                  <a:srgbClr val="000000"/>
                </a:solidFill>
                <a:effectLst/>
                <a:latin typeface="Arial" panose="020B0604020202020204" pitchFamily="34" charset="0"/>
              </a:rPr>
              <a:t>corpus</a:t>
            </a:r>
            <a:r>
              <a:rPr lang="es-ES" sz="1800" b="0" i="0" u="none" strike="noStrike" dirty="0">
                <a:solidFill>
                  <a:srgbClr val="000000"/>
                </a:solidFill>
                <a:effectLst/>
                <a:latin typeface="Arial" panose="020B0604020202020204" pitchFamily="34" charset="0"/>
              </a:rPr>
              <a:t> utilizable por los modelos de </a:t>
            </a:r>
            <a:r>
              <a:rPr lang="es-ES" sz="1800" b="0" i="1" u="none" strike="noStrike" dirty="0">
                <a:solidFill>
                  <a:srgbClr val="000000"/>
                </a:solidFill>
                <a:effectLst/>
                <a:latin typeface="Arial" panose="020B0604020202020204" pitchFamily="34" charset="0"/>
              </a:rPr>
              <a:t>machine </a:t>
            </a:r>
            <a:r>
              <a:rPr lang="es-ES" sz="1800" b="0" i="1" u="none" strike="noStrike" dirty="0" err="1">
                <a:solidFill>
                  <a:srgbClr val="000000"/>
                </a:solidFill>
                <a:effectLst/>
                <a:latin typeface="Arial" panose="020B0604020202020204" pitchFamily="34" charset="0"/>
              </a:rPr>
              <a:t>learning</a:t>
            </a:r>
            <a:r>
              <a:rPr lang="es-ES" sz="1800" b="0" i="0" u="none" strike="noStrike" dirty="0">
                <a:solidFill>
                  <a:srgbClr val="000000"/>
                </a:solidFill>
                <a:effectLst/>
                <a:latin typeface="Arial" panose="020B0604020202020204" pitchFamily="34" charset="0"/>
              </a:rPr>
              <a:t>. Tras esto, se expondrán los diferentes resultados experimentales obtenidos y se mostrará una demostración de la herramienta final, herramienta que se comentará a continuación. Finalmente, se presentarán las conclusiones del proyecto, así como el posible trabajo futuro a realizar.</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2</a:t>
            </a:fld>
            <a:endParaRPr lang="es-ES"/>
          </a:p>
        </p:txBody>
      </p:sp>
    </p:spTree>
    <p:extLst>
      <p:ext uri="{BB962C8B-B14F-4D97-AF65-F5344CB8AC3E}">
        <p14:creationId xmlns:p14="http://schemas.microsoft.com/office/powerpoint/2010/main" val="104360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Finalmente, se procede a enumerar las conclusiones del proyecto, así como el posible futuro trabajo a realizar.</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25</a:t>
            </a:fld>
            <a:endParaRPr lang="es-ES"/>
          </a:p>
        </p:txBody>
      </p:sp>
    </p:spTree>
    <p:extLst>
      <p:ext uri="{BB962C8B-B14F-4D97-AF65-F5344CB8AC3E}">
        <p14:creationId xmlns:p14="http://schemas.microsoft.com/office/powerpoint/2010/main" val="123191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Este trabajo fin de grado ha tenido como objetivo descubrir si es posible la realización de un sistema de apoyo a la catalogación para la CVMC a partir de un conjunto de noticias cedido por la propia organización. Durante la realización del proyecto se ha implementado un sistema que es capaz de procesar el conjunto de noticias de la corporación y generar un corpus resultante con el que entrenar diversos modelos y obtener así unos primeros resultados para el problema. Se ha logrado entrenar diversos modelos de aprendizaje automático tanto con una representación convencional como con una representación basada en redes neuronales como son los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Como resultado de las diversas experimentaciones se ha concluido que sí es posible la realización de la herramienta descrita para sugerir al personal encargada de la tarea el conjunto de clases más probables para nuevas noticias, pero no así la realización de esta tarea de clasificación de forma automática ya que los resultados obtenidos no son lo suficientemente altos para permitir la clasificación sin supervisión manual.</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Como trabajo futuro se encuentra la realización de </a:t>
            </a:r>
            <a:r>
              <a:rPr lang="es-ES" sz="1800" b="0" i="0" u="none" strike="noStrike" dirty="0" err="1">
                <a:solidFill>
                  <a:srgbClr val="000000"/>
                </a:solidFill>
                <a:effectLst/>
                <a:latin typeface="Arial" panose="020B0604020202020204" pitchFamily="34" charset="0"/>
              </a:rPr>
              <a:t>hyperparameter</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tuning</a:t>
            </a:r>
            <a:r>
              <a:rPr lang="es-ES" sz="1800" b="0" i="0" u="none" strike="noStrike" dirty="0">
                <a:solidFill>
                  <a:srgbClr val="000000"/>
                </a:solidFill>
                <a:effectLst/>
                <a:latin typeface="Arial" panose="020B0604020202020204" pitchFamily="34" charset="0"/>
              </a:rPr>
              <a:t> para conseguir mejores resultados a los obtenidos por los modelos base. En relación con los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se ha probado únicamente una representación por </a:t>
            </a:r>
            <a:r>
              <a:rPr lang="es-ES" sz="1800" b="0" i="0" u="none" strike="noStrike" dirty="0" err="1">
                <a:solidFill>
                  <a:srgbClr val="000000"/>
                </a:solidFill>
                <a:effectLst/>
                <a:latin typeface="Arial" panose="020B0604020202020204" pitchFamily="34" charset="0"/>
              </a:rPr>
              <a:t>FastText</a:t>
            </a:r>
            <a:r>
              <a:rPr lang="es-ES" sz="1800" b="0" i="0" u="none" strike="noStrike" dirty="0">
                <a:solidFill>
                  <a:srgbClr val="000000"/>
                </a:solidFill>
                <a:effectLst/>
                <a:latin typeface="Arial" panose="020B0604020202020204" pitchFamily="34" charset="0"/>
              </a:rPr>
              <a:t> por lo que se puede probar a generar representaciones con modelos distintos que los generen utilizando otras técnicas. Sería de especial interés poder abordar el problema con el estado del arte en procesamiento en lenguaje natural, con los llamados </a:t>
            </a:r>
            <a:r>
              <a:rPr lang="es-ES" sz="1800" b="0" i="0" u="none" strike="noStrike" dirty="0" err="1">
                <a:solidFill>
                  <a:srgbClr val="000000"/>
                </a:solidFill>
                <a:effectLst/>
                <a:latin typeface="Arial" panose="020B0604020202020204" pitchFamily="34" charset="0"/>
              </a:rPr>
              <a:t>transformers</a:t>
            </a:r>
            <a:r>
              <a:rPr lang="es-ES" sz="1800" b="0" i="0" u="none" strike="noStrike" dirty="0">
                <a:solidFill>
                  <a:srgbClr val="000000"/>
                </a:solidFill>
                <a:effectLst/>
                <a:latin typeface="Arial" panose="020B0604020202020204" pitchFamily="34" charset="0"/>
              </a:rPr>
              <a:t>, pero normalmente estos se basan en modelos </a:t>
            </a:r>
            <a:r>
              <a:rPr lang="es-ES" sz="1800" b="0" i="0" u="none" strike="noStrike" dirty="0" err="1">
                <a:solidFill>
                  <a:srgbClr val="000000"/>
                </a:solidFill>
                <a:effectLst/>
                <a:latin typeface="Arial" panose="020B0604020202020204" pitchFamily="34" charset="0"/>
              </a:rPr>
              <a:t>preentrenados</a:t>
            </a:r>
            <a:r>
              <a:rPr lang="es-ES" sz="1800" b="0" i="0" u="none" strike="noStrike" dirty="0">
                <a:solidFill>
                  <a:srgbClr val="000000"/>
                </a:solidFill>
                <a:effectLst/>
                <a:latin typeface="Arial" panose="020B0604020202020204" pitchFamily="34" charset="0"/>
              </a:rPr>
              <a:t> y el uso de machine </a:t>
            </a:r>
            <a:r>
              <a:rPr lang="es-ES" sz="1800" b="0" i="0" u="none" strike="noStrike" dirty="0" err="1">
                <a:solidFill>
                  <a:srgbClr val="000000"/>
                </a:solidFill>
                <a:effectLst/>
                <a:latin typeface="Arial" panose="020B0604020202020204" pitchFamily="34" charset="0"/>
              </a:rPr>
              <a:t>learning</a:t>
            </a:r>
            <a:r>
              <a:rPr lang="es-ES" sz="1800" b="0" i="0" u="none" strike="noStrike" dirty="0">
                <a:solidFill>
                  <a:srgbClr val="000000"/>
                </a:solidFill>
                <a:effectLst/>
                <a:latin typeface="Arial" panose="020B0604020202020204" pitchFamily="34" charset="0"/>
              </a:rPr>
              <a:t> para textos en catalán no está tan extendido como para textos en inglés o español.</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Finalmente, la implementación del producto final, el cual es la herramienta de apoyo a la catalogación. Pese que esta implementación no entre dentro del alcance del proyecto, se puede realizar un prototipo funcional de esta herramienta para realizar un proyecto software completo que abarque el campo del aprendizaje automático.</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26</a:t>
            </a:fld>
            <a:endParaRPr lang="es-ES"/>
          </a:p>
        </p:txBody>
      </p:sp>
    </p:spTree>
    <p:extLst>
      <p:ext uri="{BB962C8B-B14F-4D97-AF65-F5344CB8AC3E}">
        <p14:creationId xmlns:p14="http://schemas.microsoft.com/office/powerpoint/2010/main" val="617838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dirty="0">
                <a:solidFill>
                  <a:srgbClr val="000000"/>
                </a:solidFill>
                <a:effectLst/>
                <a:latin typeface="Arial" panose="020B0604020202020204" pitchFamily="34" charset="0"/>
              </a:rPr>
              <a:t>Con esto doy por concluida la presentación, muchas gracias por su atención.</a:t>
            </a:r>
            <a:endParaRPr lang="es-ES" dirty="0"/>
          </a:p>
        </p:txBody>
      </p:sp>
      <p:sp>
        <p:nvSpPr>
          <p:cNvPr id="4" name="Marcador de número de diapositiva 3"/>
          <p:cNvSpPr>
            <a:spLocks noGrp="1"/>
          </p:cNvSpPr>
          <p:nvPr>
            <p:ph type="sldNum" sz="quarter" idx="5"/>
          </p:nvPr>
        </p:nvSpPr>
        <p:spPr/>
        <p:txBody>
          <a:bodyPr/>
          <a:lstStyle/>
          <a:p>
            <a:fld id="{025E00A2-81EC-4220-AFD6-99502C625D73}" type="slidenum">
              <a:rPr lang="es-ES" smtClean="0"/>
              <a:t>27</a:t>
            </a:fld>
            <a:endParaRPr lang="es-ES"/>
          </a:p>
        </p:txBody>
      </p:sp>
    </p:spTree>
    <p:extLst>
      <p:ext uri="{BB962C8B-B14F-4D97-AF65-F5344CB8AC3E}">
        <p14:creationId xmlns:p14="http://schemas.microsoft.com/office/powerpoint/2010/main" val="143846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Así pues, vamos a empezar enumerando los motivos y objetivos del trabajo.</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3</a:t>
            </a:fld>
            <a:endParaRPr lang="es-ES"/>
          </a:p>
        </p:txBody>
      </p:sp>
    </p:spTree>
    <p:extLst>
      <p:ext uri="{BB962C8B-B14F-4D97-AF65-F5344CB8AC3E}">
        <p14:creationId xmlns:p14="http://schemas.microsoft.com/office/powerpoint/2010/main" val="1640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El proyecto surge de la necesidad de la </a:t>
            </a:r>
            <a:r>
              <a:rPr lang="es-ES" sz="1800" b="0" i="0" u="none" strike="noStrike" dirty="0" err="1">
                <a:solidFill>
                  <a:srgbClr val="000000"/>
                </a:solidFill>
                <a:effectLst/>
                <a:latin typeface="Arial" panose="020B0604020202020204" pitchFamily="34" charset="0"/>
              </a:rPr>
              <a:t>Corporació</a:t>
            </a:r>
            <a:r>
              <a:rPr lang="es-ES" sz="1800" b="0" i="0" u="none" strike="noStrike" dirty="0">
                <a:solidFill>
                  <a:srgbClr val="000000"/>
                </a:solidFill>
                <a:effectLst/>
                <a:latin typeface="Arial" panose="020B0604020202020204" pitchFamily="34" charset="0"/>
              </a:rPr>
              <a:t> Valenciana de Mitjans de </a:t>
            </a:r>
            <a:r>
              <a:rPr lang="es-ES" sz="1800" b="0" i="0" u="none" strike="noStrike" dirty="0" err="1">
                <a:solidFill>
                  <a:srgbClr val="000000"/>
                </a:solidFill>
                <a:effectLst/>
                <a:latin typeface="Arial" panose="020B0604020202020204" pitchFamily="34" charset="0"/>
              </a:rPr>
              <a:t>Comunicació</a:t>
            </a:r>
            <a:r>
              <a:rPr lang="es-ES" sz="1800" b="0" i="0" u="none" strike="noStrike" dirty="0">
                <a:solidFill>
                  <a:srgbClr val="000000"/>
                </a:solidFill>
                <a:effectLst/>
                <a:latin typeface="Arial" panose="020B0604020202020204" pitchFamily="34" charset="0"/>
              </a:rPr>
              <a:t> de elaborar una herramienta de apoyo al equipo de documentación y catalogación que le permita realizar la tarea de clasificación de noticias de forma automática o, en su defecto, ayudar en esta labor al personal encargado.</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Para ello, la CVMC aporta un conjunto de noticias en lengua catalana que han ido catalogando desde 1999 y sobre las cuales se aplican una serie de técnicas para convertir el conjunto desestructurado de datos en un corpus con el que entrenar diversos modelos. La dificultad de este problema recae en que las técnicas convencionales de procesamiento de lenguaje natural están orientadas a textos en lenguas mayoritarias, como el inglés o el español, y no suelen haber librerías para realizar esto de forma automática, por lo que ha sido necesario implementarlas.</a:t>
            </a:r>
            <a:endParaRPr lang="es-ES"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Se deseaba utilizar redes neuronales para el proyecto por lo que se ha optado por representar las noticias como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que son una representación vectorial fruto de estas.</a:t>
            </a:r>
          </a:p>
          <a:p>
            <a:pPr rtl="0">
              <a:spcBef>
                <a:spcPts val="1200"/>
              </a:spcBef>
              <a:spcAft>
                <a:spcPts val="1200"/>
              </a:spcAft>
            </a:pPr>
            <a:r>
              <a:rPr lang="es-ES" sz="1800" b="0" i="0" u="none" strike="noStrike" dirty="0">
                <a:solidFill>
                  <a:srgbClr val="000000"/>
                </a:solidFill>
                <a:effectLst/>
                <a:latin typeface="Arial" panose="020B0604020202020204" pitchFamily="34" charset="0"/>
              </a:rPr>
              <a:t>Por último, se han entrenado los diferentes modelos y obtenido una serie de resultados experimentales con los que determinar si es posible o no realizar la herramienta.</a:t>
            </a:r>
            <a:endParaRPr lang="es-ES"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4</a:t>
            </a:fld>
            <a:endParaRPr lang="es-ES"/>
          </a:p>
        </p:txBody>
      </p:sp>
    </p:spTree>
    <p:extLst>
      <p:ext uri="{BB962C8B-B14F-4D97-AF65-F5344CB8AC3E}">
        <p14:creationId xmlns:p14="http://schemas.microsoft.com/office/powerpoint/2010/main" val="38932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dirty="0">
                <a:solidFill>
                  <a:srgbClr val="000000"/>
                </a:solidFill>
                <a:effectLst/>
                <a:latin typeface="Arial" panose="020B0604020202020204" pitchFamily="34" charset="0"/>
              </a:rPr>
              <a:t>Continuamos comentando los algoritmos de clasificación automática utilizados.</a:t>
            </a:r>
            <a:endParaRPr lang="es-ES" dirty="0"/>
          </a:p>
        </p:txBody>
      </p:sp>
      <p:sp>
        <p:nvSpPr>
          <p:cNvPr id="4" name="Marcador de número de diapositiva 3"/>
          <p:cNvSpPr>
            <a:spLocks noGrp="1"/>
          </p:cNvSpPr>
          <p:nvPr>
            <p:ph type="sldNum" sz="quarter" idx="5"/>
          </p:nvPr>
        </p:nvSpPr>
        <p:spPr/>
        <p:txBody>
          <a:bodyPr/>
          <a:lstStyle/>
          <a:p>
            <a:fld id="{025E00A2-81EC-4220-AFD6-99502C625D73}" type="slidenum">
              <a:rPr lang="es-ES" smtClean="0"/>
              <a:t>5</a:t>
            </a:fld>
            <a:endParaRPr lang="es-ES"/>
          </a:p>
        </p:txBody>
      </p:sp>
    </p:spTree>
    <p:extLst>
      <p:ext uri="{BB962C8B-B14F-4D97-AF65-F5344CB8AC3E}">
        <p14:creationId xmlns:p14="http://schemas.microsoft.com/office/powerpoint/2010/main" val="139018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En primer lugar, contamos con una serie de clasificadores clásicos.</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El primero de ellos se trata del algoritmo </a:t>
            </a:r>
            <a:r>
              <a:rPr lang="es-ES" sz="1800" b="0" i="0" u="none" strike="noStrike" dirty="0" err="1">
                <a:solidFill>
                  <a:srgbClr val="000000"/>
                </a:solidFill>
                <a:effectLst/>
                <a:latin typeface="Arial" panose="020B0604020202020204" pitchFamily="34" charset="0"/>
              </a:rPr>
              <a:t>Naive</a:t>
            </a:r>
            <a:r>
              <a:rPr lang="es-ES" sz="1800" b="0" i="0" u="none" strike="noStrike" dirty="0">
                <a:solidFill>
                  <a:srgbClr val="000000"/>
                </a:solidFill>
                <a:effectLst/>
                <a:latin typeface="Arial" panose="020B0604020202020204" pitchFamily="34" charset="0"/>
              </a:rPr>
              <a:t> Bayes, un clasificador rápido pero simple basado en el teorema de Bayes.</a:t>
            </a:r>
          </a:p>
          <a:p>
            <a:pPr rtl="0">
              <a:spcBef>
                <a:spcPts val="1200"/>
              </a:spcBef>
              <a:spcAft>
                <a:spcPts val="1200"/>
              </a:spcAft>
            </a:pPr>
            <a:r>
              <a:rPr lang="es-ES" sz="1800" b="0" i="0" u="none" strike="noStrike" dirty="0">
                <a:solidFill>
                  <a:srgbClr val="000000"/>
                </a:solidFill>
                <a:effectLst/>
                <a:latin typeface="Arial" panose="020B0604020202020204" pitchFamily="34" charset="0"/>
              </a:rPr>
              <a:t>En segundo lugar, se han utilizado “Máquinas de Vectores de Soporte”, o “</a:t>
            </a:r>
            <a:r>
              <a:rPr lang="es-ES" sz="1800" b="0" i="0" u="none" strike="noStrike" dirty="0" err="1">
                <a:solidFill>
                  <a:srgbClr val="000000"/>
                </a:solidFill>
                <a:effectLst/>
                <a:latin typeface="Arial" panose="020B0604020202020204" pitchFamily="34" charset="0"/>
              </a:rPr>
              <a:t>Support</a:t>
            </a:r>
            <a:r>
              <a:rPr lang="es-ES" sz="1800" b="0" i="0" u="none" strike="noStrike" dirty="0">
                <a:solidFill>
                  <a:srgbClr val="000000"/>
                </a:solidFill>
                <a:effectLst/>
                <a:latin typeface="Arial" panose="020B0604020202020204" pitchFamily="34" charset="0"/>
              </a:rPr>
              <a:t> Vector Machine”, cuya representación gráfica se puede observar en la imagen de la izquierda. Su funcionamiento se basa en seleccionar el hiperplano de separación que equidiste de las muestras más próximas de cada clase, logrando así el hiperplano separador de margen máximo definido por una función discriminante lineal. Según la dimensionalidad del problema, no siempre es posible encontrar dicho hiperplano, por lo que se recurren a los </a:t>
            </a:r>
            <a:r>
              <a:rPr lang="es-ES" sz="1800" b="0" i="0" u="none" strike="noStrike" dirty="0" err="1">
                <a:solidFill>
                  <a:srgbClr val="000000"/>
                </a:solidFill>
                <a:effectLst/>
                <a:latin typeface="Arial" panose="020B0604020202020204" pitchFamily="34" charset="0"/>
              </a:rPr>
              <a:t>kernels</a:t>
            </a:r>
            <a:r>
              <a:rPr lang="es-ES" sz="1800" b="0" i="0" u="none" strike="noStrike" dirty="0">
                <a:solidFill>
                  <a:srgbClr val="000000"/>
                </a:solidFill>
                <a:effectLst/>
                <a:latin typeface="Arial" panose="020B0604020202020204" pitchFamily="34" charset="0"/>
              </a:rPr>
              <a:t>, que son una serie de algoritmos que permiten operar en espacios de representación de grandes dimensiones.</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tercer lugar, se ha utilizado </a:t>
            </a:r>
            <a:r>
              <a:rPr lang="es-ES" sz="1800" b="0" i="0" u="none" strike="noStrike" dirty="0" err="1">
                <a:solidFill>
                  <a:srgbClr val="000000"/>
                </a:solidFill>
                <a:effectLst/>
                <a:latin typeface="Arial" panose="020B0604020202020204" pitchFamily="34" charset="0"/>
              </a:rPr>
              <a:t>Random</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Forests</a:t>
            </a:r>
            <a:r>
              <a:rPr lang="es-ES" sz="1800" b="0" i="0" u="none" strike="noStrike" dirty="0">
                <a:solidFill>
                  <a:srgbClr val="000000"/>
                </a:solidFill>
                <a:effectLst/>
                <a:latin typeface="Arial" panose="020B0604020202020204" pitchFamily="34" charset="0"/>
              </a:rPr>
              <a:t>, cuya representación gráfica corresponde a la imagen de la derecha, donde se utilizan árboles de decisión. Estos son un modelo de árboles binarios donde cada nodo representa una característica del conjunto de datos, las hojas representan una clase del problema y cada rama es el conjunto de decisiones que ha llevado a escoger una clase u otra; esta serie de decisiones se definen aleatoriamente. Los árboles se reparten en las llamadas agregaciones de Bootstrap y se combina la salida producida por cada una para formar una única predicción.</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Las implementaciones utilizadas corresponden a las de la librería de </a:t>
            </a:r>
            <a:r>
              <a:rPr lang="es-ES" sz="1800" b="0" i="0" u="none" strike="noStrike" dirty="0" err="1">
                <a:solidFill>
                  <a:srgbClr val="000000"/>
                </a:solidFill>
                <a:effectLst/>
                <a:latin typeface="Arial" panose="020B0604020202020204" pitchFamily="34" charset="0"/>
              </a:rPr>
              <a:t>scikit-learn</a:t>
            </a:r>
            <a:r>
              <a:rPr lang="es-ES" sz="1800" b="0" i="0" u="none" strike="noStrike" dirty="0">
                <a:solidFill>
                  <a:srgbClr val="000000"/>
                </a:solidFill>
                <a:effectLst/>
                <a:latin typeface="Arial" panose="020B0604020202020204" pitchFamily="34" charset="0"/>
              </a:rPr>
              <a:t>.</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6</a:t>
            </a:fld>
            <a:endParaRPr lang="es-ES"/>
          </a:p>
        </p:txBody>
      </p:sp>
    </p:spTree>
    <p:extLst>
      <p:ext uri="{BB962C8B-B14F-4D97-AF65-F5344CB8AC3E}">
        <p14:creationId xmlns:p14="http://schemas.microsoft.com/office/powerpoint/2010/main" val="164855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Por último, se ha utilizado un clasificador basado en redes neuronales. En general, una red neuronal artificial está formada por diversos nodos basados en el algoritmo perceptrón que se sitúan en capas, propagando la información entre ellas, escalando su valor por unos pesos internos y aplicando una función de activación lineal a la salida.</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el proyecto se ha utilizado un clasificador basado en redes neuronales implementado en la librería </a:t>
            </a:r>
            <a:r>
              <a:rPr lang="es-ES" sz="1800" b="0" i="0" u="none" strike="noStrike" dirty="0" err="1">
                <a:solidFill>
                  <a:srgbClr val="000000"/>
                </a:solidFill>
                <a:effectLst/>
                <a:latin typeface="Arial" panose="020B0604020202020204" pitchFamily="34" charset="0"/>
              </a:rPr>
              <a:t>FastText</a:t>
            </a:r>
            <a:r>
              <a:rPr lang="es-ES" sz="1800" b="0" i="0" u="none" strike="noStrike" dirty="0">
                <a:solidFill>
                  <a:srgbClr val="000000"/>
                </a:solidFill>
                <a:effectLst/>
                <a:latin typeface="Arial" panose="020B0604020202020204" pitchFamily="34" charset="0"/>
              </a:rPr>
              <a:t>. La arquitectura del modelo se basa en una modelo de clasificación lineal con evaluación por </a:t>
            </a:r>
            <a:r>
              <a:rPr lang="es-ES" sz="1800" b="0" i="0" u="none" strike="noStrike" dirty="0" err="1">
                <a:solidFill>
                  <a:srgbClr val="000000"/>
                </a:solidFill>
                <a:effectLst/>
                <a:latin typeface="Arial" panose="020B0604020202020204" pitchFamily="34" charset="0"/>
              </a:rPr>
              <a:t>hierarchical</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softmax</a:t>
            </a:r>
            <a:r>
              <a:rPr lang="es-ES" sz="1800" b="0" i="0" u="none" strike="noStrike" dirty="0">
                <a:solidFill>
                  <a:srgbClr val="000000"/>
                </a:solidFill>
                <a:effectLst/>
                <a:latin typeface="Arial" panose="020B0604020202020204" pitchFamily="34" charset="0"/>
              </a:rPr>
              <a:t>, un algoritmo basado en árboles binarios </a:t>
            </a:r>
            <a:r>
              <a:rPr lang="es-ES" sz="1800" b="0" i="0" u="none" strike="noStrike" dirty="0" err="1">
                <a:solidFill>
                  <a:srgbClr val="000000"/>
                </a:solidFill>
                <a:effectLst/>
                <a:latin typeface="Arial" panose="020B0604020202020204" pitchFamily="34" charset="0"/>
              </a:rPr>
              <a:t>multi-capa</a:t>
            </a:r>
            <a:r>
              <a:rPr lang="es-ES" sz="1800" b="0" i="0" u="none" strike="noStrike" dirty="0">
                <a:solidFill>
                  <a:srgbClr val="000000"/>
                </a:solidFill>
                <a:effectLst/>
                <a:latin typeface="Arial" panose="020B0604020202020204" pitchFamily="34" charset="0"/>
              </a:rPr>
              <a:t>, que permite realizar de forma eficiente el entrenamiento, sobre todo con tamaños de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elevados y un gran número de clases. Adicionalmente, este modelo cuenta con vectores de representación </a:t>
            </a:r>
            <a:r>
              <a:rPr lang="es-ES" sz="1800" b="0" i="0" u="none" strike="noStrike" dirty="0" err="1">
                <a:solidFill>
                  <a:srgbClr val="000000"/>
                </a:solidFill>
                <a:effectLst/>
                <a:latin typeface="Arial" panose="020B0604020202020204" pitchFamily="34" charset="0"/>
              </a:rPr>
              <a:t>preentrenados</a:t>
            </a:r>
            <a:r>
              <a:rPr lang="es-ES" sz="1800" b="0" i="0" u="none" strike="noStrike" dirty="0">
                <a:solidFill>
                  <a:srgbClr val="000000"/>
                </a:solidFill>
                <a:effectLst/>
                <a:latin typeface="Arial" panose="020B0604020202020204" pitchFamily="34" charset="0"/>
              </a:rPr>
              <a:t> así como la posibilidad de entrenar modelos de forma supervisada o no supervisada.</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En la imagen de la derecha se puede observar la estructura de la red, la cual cuenta con una capa oculta. La mitad inferior del esquema se encuentra desvanecida ya que, pese que forma parte de la estructura del clasificador, representa la generación de </a:t>
            </a:r>
            <a:r>
              <a:rPr lang="es-ES" sz="1800" b="0" i="0" u="none" strike="noStrike" dirty="0" err="1">
                <a:solidFill>
                  <a:srgbClr val="000000"/>
                </a:solidFill>
                <a:effectLst/>
                <a:latin typeface="Arial" panose="020B0604020202020204" pitchFamily="34" charset="0"/>
              </a:rPr>
              <a:t>embeddings</a:t>
            </a:r>
            <a:r>
              <a:rPr lang="es-ES" sz="1800" b="0" i="0" u="none" strike="noStrike" dirty="0">
                <a:solidFill>
                  <a:srgbClr val="000000"/>
                </a:solidFill>
                <a:effectLst/>
                <a:latin typeface="Arial" panose="020B0604020202020204" pitchFamily="34" charset="0"/>
              </a:rPr>
              <a:t> que se comentan a continuación.</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7</a:t>
            </a:fld>
            <a:endParaRPr lang="es-ES"/>
          </a:p>
        </p:txBody>
      </p:sp>
    </p:spTree>
    <p:extLst>
      <p:ext uri="{BB962C8B-B14F-4D97-AF65-F5344CB8AC3E}">
        <p14:creationId xmlns:p14="http://schemas.microsoft.com/office/powerpoint/2010/main" val="9894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Una vez explicados los modelos de clasificación, vamos a proceder con detallar las dos representaciones del lenguaje utilizadas en el proyecto.</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8</a:t>
            </a:fld>
            <a:endParaRPr lang="es-ES"/>
          </a:p>
        </p:txBody>
      </p:sp>
    </p:spTree>
    <p:extLst>
      <p:ext uri="{BB962C8B-B14F-4D97-AF65-F5344CB8AC3E}">
        <p14:creationId xmlns:p14="http://schemas.microsoft.com/office/powerpoint/2010/main" val="1768779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1200"/>
              </a:spcBef>
              <a:spcAft>
                <a:spcPts val="1200"/>
              </a:spcAft>
            </a:pPr>
            <a:r>
              <a:rPr lang="es-ES" sz="1800" b="0" i="0" u="none" strike="noStrike" dirty="0">
                <a:solidFill>
                  <a:srgbClr val="000000"/>
                </a:solidFill>
                <a:effectLst/>
                <a:latin typeface="Arial" panose="020B0604020202020204" pitchFamily="34" charset="0"/>
              </a:rPr>
              <a:t>La primera se trata de “</a:t>
            </a:r>
            <a:r>
              <a:rPr lang="es-ES" sz="1800" b="0" i="0" u="none" strike="noStrike" dirty="0" err="1">
                <a:solidFill>
                  <a:srgbClr val="000000"/>
                </a:solidFill>
                <a:effectLst/>
                <a:latin typeface="Arial" panose="020B0604020202020204" pitchFamily="34" charset="0"/>
              </a:rPr>
              <a:t>term-frecuency</a:t>
            </a:r>
            <a:r>
              <a:rPr lang="es-ES" sz="1800" b="0" i="0" u="none" strike="noStrike" dirty="0">
                <a:solidFill>
                  <a:srgbClr val="000000"/>
                </a:solidFill>
                <a:effectLst/>
                <a:latin typeface="Arial" panose="020B0604020202020204" pitchFamily="34" charset="0"/>
              </a:rPr>
              <a:t> - </a:t>
            </a:r>
            <a:r>
              <a:rPr lang="es-ES" sz="1800" b="0" i="0" u="none" strike="noStrike" dirty="0" err="1">
                <a:solidFill>
                  <a:srgbClr val="000000"/>
                </a:solidFill>
                <a:effectLst/>
                <a:latin typeface="Arial" panose="020B0604020202020204" pitchFamily="34" charset="0"/>
              </a:rPr>
              <a:t>inverse</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document</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frecuency</a:t>
            </a:r>
            <a:r>
              <a:rPr lang="es-ES" sz="1800" b="0" i="0" u="none" strike="noStrike" dirty="0">
                <a:solidFill>
                  <a:srgbClr val="000000"/>
                </a:solidFill>
                <a:effectLst/>
                <a:latin typeface="Arial" panose="020B0604020202020204" pitchFamily="34" charset="0"/>
              </a:rPr>
              <a:t>”, o TF-IDF, que es una técnica que permite modelar la relevancia de una palabra para un documento en un corpus de forma numérica. Para una palabra, dicho valor es incrementado proporcionalmente con el número de ocurrencias del término en un texto y posteriormente suavizado según el número de documentos que lo contengan, lidiando así con el hecho de que algunas palabras son más frecuentes que otras.</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La técnica se divide a su vez en dos partes. La primera es el “</a:t>
            </a:r>
            <a:r>
              <a:rPr lang="es-ES" sz="1800" b="0" i="0" u="none" strike="noStrike" dirty="0" err="1">
                <a:solidFill>
                  <a:srgbClr val="000000"/>
                </a:solidFill>
                <a:effectLst/>
                <a:latin typeface="Arial" panose="020B0604020202020204" pitchFamily="34" charset="0"/>
              </a:rPr>
              <a:t>term-frecuency</a:t>
            </a:r>
            <a:r>
              <a:rPr lang="es-ES" sz="1800" b="0" i="0" u="none" strike="noStrike" dirty="0">
                <a:solidFill>
                  <a:srgbClr val="000000"/>
                </a:solidFill>
                <a:effectLst/>
                <a:latin typeface="Arial" panose="020B0604020202020204" pitchFamily="34" charset="0"/>
              </a:rPr>
              <a:t>”, o frecuencia del término, que indica la frecuencia de ocurrencia de un término en un único documento. Para solventar el problema de que un documento puede ser de una longitud muy diferente a otro en el corpus, y por tanto más posibilidad de que la palabra esté repetida, se suelen utilizar frecuencias logarítmicas o normalizadas. En el caso de una frecuencia es una escala logarítmica, podemos definir la “frecuencia del término” como la primera ecuación.</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Por otra parte, la “</a:t>
            </a:r>
            <a:r>
              <a:rPr lang="es-ES" sz="1800" b="0" i="0" u="none" strike="noStrike" dirty="0" err="1">
                <a:solidFill>
                  <a:srgbClr val="000000"/>
                </a:solidFill>
                <a:effectLst/>
                <a:latin typeface="Arial" panose="020B0604020202020204" pitchFamily="34" charset="0"/>
              </a:rPr>
              <a:t>inverse</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document</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frecuency</a:t>
            </a:r>
            <a:r>
              <a:rPr lang="es-ES" sz="1800" b="0" i="0" u="none" strike="noStrike" dirty="0">
                <a:solidFill>
                  <a:srgbClr val="000000"/>
                </a:solidFill>
                <a:effectLst/>
                <a:latin typeface="Arial" panose="020B0604020202020204" pitchFamily="34" charset="0"/>
              </a:rPr>
              <a:t>”, o “frecuencia inversa del documento”, representa el ratio entre el número total de documentos y el número de documentos donde aparece un término. Su definición se puede ver en la ecuación central y, como en el caso de la “frecuencia del término”, se suele utilizar una escala logarítmica para suavizar el valor en corpus con un gran número de documentos. Esta operación da valores más altos a términos poco frecuentes en el conjunto.</a:t>
            </a:r>
            <a:endParaRPr lang="es-ES" sz="2800" b="0" dirty="0">
              <a:effectLst/>
            </a:endParaRPr>
          </a:p>
          <a:p>
            <a:pPr rtl="0">
              <a:spcBef>
                <a:spcPts val="1200"/>
              </a:spcBef>
              <a:spcAft>
                <a:spcPts val="1200"/>
              </a:spcAft>
            </a:pPr>
            <a:r>
              <a:rPr lang="es-ES" sz="1800" b="0" i="0" u="none" strike="noStrike" dirty="0">
                <a:solidFill>
                  <a:srgbClr val="000000"/>
                </a:solidFill>
                <a:effectLst/>
                <a:latin typeface="Arial" panose="020B0604020202020204" pitchFamily="34" charset="0"/>
              </a:rPr>
              <a:t>Finalmente, el valor del modelo se obtiene como el producto escalar de la “frecuencia del término” y de la “frecuencia inversa del documento”. Un valor alto indica que un término es frecuente en un documento determinado y a la vez poco frecuente en el conjunto total.</a:t>
            </a:r>
            <a:endParaRPr lang="es-ES" sz="2800" b="0" dirty="0">
              <a:effectLst/>
            </a:endParaRPr>
          </a:p>
        </p:txBody>
      </p:sp>
      <p:sp>
        <p:nvSpPr>
          <p:cNvPr id="4" name="Marcador de número de diapositiva 3"/>
          <p:cNvSpPr>
            <a:spLocks noGrp="1"/>
          </p:cNvSpPr>
          <p:nvPr>
            <p:ph type="sldNum" sz="quarter" idx="5"/>
          </p:nvPr>
        </p:nvSpPr>
        <p:spPr/>
        <p:txBody>
          <a:bodyPr/>
          <a:lstStyle/>
          <a:p>
            <a:fld id="{025E00A2-81EC-4220-AFD6-99502C625D73}" type="slidenum">
              <a:rPr lang="es-ES" smtClean="0"/>
              <a:t>9</a:t>
            </a:fld>
            <a:endParaRPr lang="es-ES"/>
          </a:p>
        </p:txBody>
      </p:sp>
    </p:spTree>
    <p:extLst>
      <p:ext uri="{BB962C8B-B14F-4D97-AF65-F5344CB8AC3E}">
        <p14:creationId xmlns:p14="http://schemas.microsoft.com/office/powerpoint/2010/main" val="289518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5BCC9-E2A8-4134-884D-CACEFDA8988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011E736-E7F6-4850-87D0-14AE3A0A91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B0C350B-5FF3-43D3-921C-C61BABE0CB9E}"/>
              </a:ext>
            </a:extLst>
          </p:cNvPr>
          <p:cNvSpPr>
            <a:spLocks noGrp="1"/>
          </p:cNvSpPr>
          <p:nvPr>
            <p:ph type="dt" sz="half" idx="10"/>
          </p:nvPr>
        </p:nvSpPr>
        <p:spPr/>
        <p:txBody>
          <a:bodyPr/>
          <a:lstStyle/>
          <a:p>
            <a:fld id="{6EFC29FD-266B-45FF-B0A1-43AD172CED92}" type="datetime1">
              <a:rPr lang="es-ES" smtClean="0"/>
              <a:t>18/07/2021</a:t>
            </a:fld>
            <a:endParaRPr lang="es-ES"/>
          </a:p>
        </p:txBody>
      </p:sp>
      <p:sp>
        <p:nvSpPr>
          <p:cNvPr id="5" name="Marcador de pie de página 4">
            <a:extLst>
              <a:ext uri="{FF2B5EF4-FFF2-40B4-BE49-F238E27FC236}">
                <a16:creationId xmlns:a16="http://schemas.microsoft.com/office/drawing/2014/main" id="{99B7427F-BD7E-435D-B356-D3F4C618BBA5}"/>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7A868073-01FB-48D0-B9A1-6AD04879EAE1}"/>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136151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D63EA-3558-4BE8-8270-9F9380B02FE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BC404FD-EC96-463C-AABE-0BBF8E8CFFC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49D6A5C-3648-4FE4-A7DD-D204CE427178}"/>
              </a:ext>
            </a:extLst>
          </p:cNvPr>
          <p:cNvSpPr>
            <a:spLocks noGrp="1"/>
          </p:cNvSpPr>
          <p:nvPr>
            <p:ph type="dt" sz="half" idx="10"/>
          </p:nvPr>
        </p:nvSpPr>
        <p:spPr/>
        <p:txBody>
          <a:bodyPr/>
          <a:lstStyle/>
          <a:p>
            <a:fld id="{D21878CB-C5AA-422E-B9E9-65F733528058}" type="datetime1">
              <a:rPr lang="es-ES" smtClean="0"/>
              <a:t>18/07/2021</a:t>
            </a:fld>
            <a:endParaRPr lang="es-ES"/>
          </a:p>
        </p:txBody>
      </p:sp>
      <p:sp>
        <p:nvSpPr>
          <p:cNvPr id="5" name="Marcador de pie de página 4">
            <a:extLst>
              <a:ext uri="{FF2B5EF4-FFF2-40B4-BE49-F238E27FC236}">
                <a16:creationId xmlns:a16="http://schemas.microsoft.com/office/drawing/2014/main" id="{AC150AC3-B7F6-47D9-A91D-143035686E7A}"/>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02A32523-7EBA-43F3-86EC-3A4D7546CC49}"/>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2507478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1881C7-E100-4EAE-9BCD-1AD2C807197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44198FE-8248-45F6-AB7C-606643D140E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0EC30FF-2FE0-4EB4-BECF-35217B68CB53}"/>
              </a:ext>
            </a:extLst>
          </p:cNvPr>
          <p:cNvSpPr>
            <a:spLocks noGrp="1"/>
          </p:cNvSpPr>
          <p:nvPr>
            <p:ph type="dt" sz="half" idx="10"/>
          </p:nvPr>
        </p:nvSpPr>
        <p:spPr/>
        <p:txBody>
          <a:bodyPr/>
          <a:lstStyle/>
          <a:p>
            <a:fld id="{49C13503-6413-4045-8802-051F550D1B6E}" type="datetime1">
              <a:rPr lang="es-ES" smtClean="0"/>
              <a:t>18/07/2021</a:t>
            </a:fld>
            <a:endParaRPr lang="es-ES"/>
          </a:p>
        </p:txBody>
      </p:sp>
      <p:sp>
        <p:nvSpPr>
          <p:cNvPr id="5" name="Marcador de pie de página 4">
            <a:extLst>
              <a:ext uri="{FF2B5EF4-FFF2-40B4-BE49-F238E27FC236}">
                <a16:creationId xmlns:a16="http://schemas.microsoft.com/office/drawing/2014/main" id="{E3BA1F66-CF80-4234-8CA9-CB67BA73D89F}"/>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81879754-3AD6-4A51-B870-28B7EE49E77F}"/>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344770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4A200C-FB86-4CF8-90C5-68DF7B6C4D40}"/>
              </a:ext>
            </a:extLst>
          </p:cNvPr>
          <p:cNvSpPr>
            <a:spLocks noGrp="1"/>
          </p:cNvSpPr>
          <p:nvPr>
            <p:ph type="title"/>
          </p:nvPr>
        </p:nvSpPr>
        <p:spPr>
          <a:xfrm>
            <a:off x="838200" y="132849"/>
            <a:ext cx="3929093" cy="616451"/>
          </a:xfrm>
        </p:spPr>
        <p:txBody>
          <a:bodyPr>
            <a:noAutofit/>
          </a:bodyPr>
          <a:lstStyle>
            <a:lvl1pPr>
              <a:defRPr sz="3500"/>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6047C8D1-1D6C-415F-92F2-05CA566929E4}"/>
              </a:ext>
            </a:extLst>
          </p:cNvPr>
          <p:cNvSpPr>
            <a:spLocks noGrp="1"/>
          </p:cNvSpPr>
          <p:nvPr>
            <p:ph idx="1"/>
          </p:nvPr>
        </p:nvSpPr>
        <p:spPr>
          <a:xfrm>
            <a:off x="838200" y="1549401"/>
            <a:ext cx="10515600" cy="444534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B38781D-F28F-4204-BC13-2CF6DDB42F9A}"/>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pie de página 4">
            <a:extLst>
              <a:ext uri="{FF2B5EF4-FFF2-40B4-BE49-F238E27FC236}">
                <a16:creationId xmlns:a16="http://schemas.microsoft.com/office/drawing/2014/main" id="{C2BD7198-3B00-4228-A46C-BBAE056235F5}"/>
              </a:ext>
            </a:extLst>
          </p:cNvPr>
          <p:cNvSpPr>
            <a:spLocks noGrp="1"/>
          </p:cNvSpPr>
          <p:nvPr>
            <p:ph type="ftr" sz="quarter" idx="11"/>
          </p:nvPr>
        </p:nvSpPr>
        <p:spPr>
          <a:xfrm>
            <a:off x="7844590" y="6360026"/>
            <a:ext cx="1355558" cy="365125"/>
          </a:xfrm>
          <a:prstGeom prst="rect">
            <a:avLst/>
          </a:prstGeom>
        </p:spPr>
        <p:txBody>
          <a:bodyPr/>
          <a:lstStyle/>
          <a:p>
            <a:endParaRPr lang="es-ES" dirty="0"/>
          </a:p>
        </p:txBody>
      </p:sp>
      <p:sp>
        <p:nvSpPr>
          <p:cNvPr id="6" name="Marcador de número de diapositiva 5">
            <a:extLst>
              <a:ext uri="{FF2B5EF4-FFF2-40B4-BE49-F238E27FC236}">
                <a16:creationId xmlns:a16="http://schemas.microsoft.com/office/drawing/2014/main" id="{6385AD89-EF31-4B77-8879-570174F6B659}"/>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191395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8C02B-F606-46EF-AB58-656555E8D3A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DFFFCF4-9A9A-4536-9AD6-9D9F04C5E3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487ECE8-9F64-4198-92AC-CEFE3CCD94C3}"/>
              </a:ext>
            </a:extLst>
          </p:cNvPr>
          <p:cNvSpPr>
            <a:spLocks noGrp="1"/>
          </p:cNvSpPr>
          <p:nvPr>
            <p:ph type="dt" sz="half" idx="10"/>
          </p:nvPr>
        </p:nvSpPr>
        <p:spPr/>
        <p:txBody>
          <a:bodyPr/>
          <a:lstStyle/>
          <a:p>
            <a:fld id="{301408D6-7F4D-4F48-8951-91C87F31DC57}" type="datetime1">
              <a:rPr lang="es-ES" smtClean="0"/>
              <a:t>18/07/2021</a:t>
            </a:fld>
            <a:endParaRPr lang="es-ES"/>
          </a:p>
        </p:txBody>
      </p:sp>
      <p:sp>
        <p:nvSpPr>
          <p:cNvPr id="5" name="Marcador de pie de página 4">
            <a:extLst>
              <a:ext uri="{FF2B5EF4-FFF2-40B4-BE49-F238E27FC236}">
                <a16:creationId xmlns:a16="http://schemas.microsoft.com/office/drawing/2014/main" id="{E846DA2E-E015-42B8-B29E-EA5B90BE51BE}"/>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4E13E91A-AA50-4D2B-959A-9A1ADF83A5FA}"/>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414558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4AF09-55DB-4947-A09E-1F06B8AFD39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910F896-0947-4977-9B77-4497BCB9DCC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6899D28-FA92-4C7A-B698-6CD165F6B9E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8C06EFF-6220-45CD-86FD-DC02C469C89F}"/>
              </a:ext>
            </a:extLst>
          </p:cNvPr>
          <p:cNvSpPr>
            <a:spLocks noGrp="1"/>
          </p:cNvSpPr>
          <p:nvPr>
            <p:ph type="dt" sz="half" idx="10"/>
          </p:nvPr>
        </p:nvSpPr>
        <p:spPr/>
        <p:txBody>
          <a:bodyPr/>
          <a:lstStyle/>
          <a:p>
            <a:fld id="{A0BD1DC2-039E-4FED-868F-5E14FB1CC7A6}" type="datetime1">
              <a:rPr lang="es-ES" smtClean="0"/>
              <a:t>18/07/2021</a:t>
            </a:fld>
            <a:endParaRPr lang="es-ES"/>
          </a:p>
        </p:txBody>
      </p:sp>
      <p:sp>
        <p:nvSpPr>
          <p:cNvPr id="6" name="Marcador de pie de página 5">
            <a:extLst>
              <a:ext uri="{FF2B5EF4-FFF2-40B4-BE49-F238E27FC236}">
                <a16:creationId xmlns:a16="http://schemas.microsoft.com/office/drawing/2014/main" id="{D9AAD485-5D75-4276-AC18-DC3E3AA5C0F1}"/>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DB4A0162-907A-47BE-8F22-78AF07A3C960}"/>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338518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05555-2731-418D-A8CB-A2D55F52057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50D86C3-B0A6-4102-A9D5-5497C60325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7537638-209F-4442-A80A-4D3E35EA18A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6191C83-D3B9-45F3-876E-6D5E056823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791191C-7E8B-4257-9C49-2EA4B6639A9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D20B649-1B55-4DBE-A7BC-63E28B93894A}"/>
              </a:ext>
            </a:extLst>
          </p:cNvPr>
          <p:cNvSpPr>
            <a:spLocks noGrp="1"/>
          </p:cNvSpPr>
          <p:nvPr>
            <p:ph type="dt" sz="half" idx="10"/>
          </p:nvPr>
        </p:nvSpPr>
        <p:spPr/>
        <p:txBody>
          <a:bodyPr/>
          <a:lstStyle/>
          <a:p>
            <a:fld id="{DA8A0E94-E02A-4C5E-8F7E-F9EF5EA98FB5}" type="datetime1">
              <a:rPr lang="es-ES" smtClean="0"/>
              <a:t>18/07/2021</a:t>
            </a:fld>
            <a:endParaRPr lang="es-ES"/>
          </a:p>
        </p:txBody>
      </p:sp>
      <p:sp>
        <p:nvSpPr>
          <p:cNvPr id="8" name="Marcador de pie de página 7">
            <a:extLst>
              <a:ext uri="{FF2B5EF4-FFF2-40B4-BE49-F238E27FC236}">
                <a16:creationId xmlns:a16="http://schemas.microsoft.com/office/drawing/2014/main" id="{B61033C3-F98B-4190-8E85-74EE9B6B6D29}"/>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9" name="Marcador de número de diapositiva 8">
            <a:extLst>
              <a:ext uri="{FF2B5EF4-FFF2-40B4-BE49-F238E27FC236}">
                <a16:creationId xmlns:a16="http://schemas.microsoft.com/office/drawing/2014/main" id="{4FFC28AC-53CD-4433-9DA2-6C89B1BBB87A}"/>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86932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708FF-9DA7-41F1-8455-1CB7544E948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6D8E653-6F3A-47DD-B2EB-D68F6D94F7AC}"/>
              </a:ext>
            </a:extLst>
          </p:cNvPr>
          <p:cNvSpPr>
            <a:spLocks noGrp="1"/>
          </p:cNvSpPr>
          <p:nvPr>
            <p:ph type="dt" sz="half" idx="10"/>
          </p:nvPr>
        </p:nvSpPr>
        <p:spPr/>
        <p:txBody>
          <a:bodyPr/>
          <a:lstStyle/>
          <a:p>
            <a:fld id="{9592B28D-4E5A-4D44-96D6-0131B0459BED}" type="datetime1">
              <a:rPr lang="es-ES" smtClean="0"/>
              <a:t>18/07/2021</a:t>
            </a:fld>
            <a:endParaRPr lang="es-ES"/>
          </a:p>
        </p:txBody>
      </p:sp>
      <p:sp>
        <p:nvSpPr>
          <p:cNvPr id="4" name="Marcador de pie de página 3">
            <a:extLst>
              <a:ext uri="{FF2B5EF4-FFF2-40B4-BE49-F238E27FC236}">
                <a16:creationId xmlns:a16="http://schemas.microsoft.com/office/drawing/2014/main" id="{47ADF407-70BC-41AE-8192-BD4DB90497CF}"/>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5" name="Marcador de número de diapositiva 4">
            <a:extLst>
              <a:ext uri="{FF2B5EF4-FFF2-40B4-BE49-F238E27FC236}">
                <a16:creationId xmlns:a16="http://schemas.microsoft.com/office/drawing/2014/main" id="{8F74F5A5-F160-4079-9AFB-2E806913B955}"/>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167640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2ABA74-C50F-445A-9A78-9E0D2147C9D6}"/>
              </a:ext>
            </a:extLst>
          </p:cNvPr>
          <p:cNvSpPr>
            <a:spLocks noGrp="1"/>
          </p:cNvSpPr>
          <p:nvPr>
            <p:ph type="dt" sz="half" idx="10"/>
          </p:nvPr>
        </p:nvSpPr>
        <p:spPr/>
        <p:txBody>
          <a:bodyPr/>
          <a:lstStyle/>
          <a:p>
            <a:fld id="{58AF278C-A982-44FD-980B-EA3D180CADB1}" type="datetime1">
              <a:rPr lang="es-ES" smtClean="0"/>
              <a:t>18/07/2021</a:t>
            </a:fld>
            <a:endParaRPr lang="es-ES"/>
          </a:p>
        </p:txBody>
      </p:sp>
      <p:sp>
        <p:nvSpPr>
          <p:cNvPr id="3" name="Marcador de pie de página 2">
            <a:extLst>
              <a:ext uri="{FF2B5EF4-FFF2-40B4-BE49-F238E27FC236}">
                <a16:creationId xmlns:a16="http://schemas.microsoft.com/office/drawing/2014/main" id="{38846775-76AD-4AC5-9C53-1B7A132E4A68}"/>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4" name="Marcador de número de diapositiva 3">
            <a:extLst>
              <a:ext uri="{FF2B5EF4-FFF2-40B4-BE49-F238E27FC236}">
                <a16:creationId xmlns:a16="http://schemas.microsoft.com/office/drawing/2014/main" id="{2CF4410B-B3F6-4BC4-9B92-9C88A8B6FC07}"/>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215685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94E8F-D816-4337-847A-FCF93136549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68F8F02-C329-44EC-A264-F6BCE49EC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4FDE8E2-53BD-4A56-B0C8-B03277EFA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056EC3-3F5D-464B-8BC6-A74107C399E4}"/>
              </a:ext>
            </a:extLst>
          </p:cNvPr>
          <p:cNvSpPr>
            <a:spLocks noGrp="1"/>
          </p:cNvSpPr>
          <p:nvPr>
            <p:ph type="dt" sz="half" idx="10"/>
          </p:nvPr>
        </p:nvSpPr>
        <p:spPr/>
        <p:txBody>
          <a:bodyPr/>
          <a:lstStyle/>
          <a:p>
            <a:fld id="{97565FC0-869F-4EE9-8D36-E35E554E33E0}" type="datetime1">
              <a:rPr lang="es-ES" smtClean="0"/>
              <a:t>18/07/2021</a:t>
            </a:fld>
            <a:endParaRPr lang="es-ES"/>
          </a:p>
        </p:txBody>
      </p:sp>
      <p:sp>
        <p:nvSpPr>
          <p:cNvPr id="6" name="Marcador de pie de página 5">
            <a:extLst>
              <a:ext uri="{FF2B5EF4-FFF2-40B4-BE49-F238E27FC236}">
                <a16:creationId xmlns:a16="http://schemas.microsoft.com/office/drawing/2014/main" id="{FD4081FF-D9BD-4E50-B753-4CCEEFCDF28A}"/>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F191CE76-14D9-480F-B63B-CE4A7F197F81}"/>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295564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4F563-88A4-473A-88DE-EDEA4B00128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9EE2C68-1004-48A8-92DD-3D82AB0AE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0057A0B-B9A4-478F-A736-42C20D95F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D1ACE2B-BF0A-438E-8E42-3C2DA17EE79F}"/>
              </a:ext>
            </a:extLst>
          </p:cNvPr>
          <p:cNvSpPr>
            <a:spLocks noGrp="1"/>
          </p:cNvSpPr>
          <p:nvPr>
            <p:ph type="dt" sz="half" idx="10"/>
          </p:nvPr>
        </p:nvSpPr>
        <p:spPr/>
        <p:txBody>
          <a:bodyPr/>
          <a:lstStyle/>
          <a:p>
            <a:fld id="{3B15FD42-007E-4A46-90A0-F33919775675}" type="datetime1">
              <a:rPr lang="es-ES" smtClean="0"/>
              <a:t>18/07/2021</a:t>
            </a:fld>
            <a:endParaRPr lang="es-ES"/>
          </a:p>
        </p:txBody>
      </p:sp>
      <p:sp>
        <p:nvSpPr>
          <p:cNvPr id="6" name="Marcador de pie de página 5">
            <a:extLst>
              <a:ext uri="{FF2B5EF4-FFF2-40B4-BE49-F238E27FC236}">
                <a16:creationId xmlns:a16="http://schemas.microsoft.com/office/drawing/2014/main" id="{036E4246-730F-40F3-AA6B-70C8689B7260}"/>
              </a:ext>
            </a:extLst>
          </p:cNvPr>
          <p:cNvSpPr>
            <a:spLocks noGrp="1"/>
          </p:cNvSpPr>
          <p:nvPr>
            <p:ph type="ftr" sz="quarter" idx="11"/>
          </p:nvPr>
        </p:nvSpPr>
        <p:spPr>
          <a:xfrm>
            <a:off x="7844590" y="6360026"/>
            <a:ext cx="1355558"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009404D5-0A35-43EE-8B8E-67D42204604C}"/>
              </a:ext>
            </a:extLst>
          </p:cNvPr>
          <p:cNvSpPr>
            <a:spLocks noGrp="1"/>
          </p:cNvSpPr>
          <p:nvPr>
            <p:ph type="sldNum" sz="quarter" idx="12"/>
          </p:nvPr>
        </p:nvSpPr>
        <p:spPr/>
        <p:txBody>
          <a:bodyPr/>
          <a:lstStyle/>
          <a:p>
            <a:fld id="{10C2A8C1-6480-4F47-9B80-545074F60747}" type="slidenum">
              <a:rPr lang="es-ES" smtClean="0"/>
              <a:t>‹Nº›</a:t>
            </a:fld>
            <a:endParaRPr lang="es-ES"/>
          </a:p>
        </p:txBody>
      </p:sp>
    </p:spTree>
    <p:extLst>
      <p:ext uri="{BB962C8B-B14F-4D97-AF65-F5344CB8AC3E}">
        <p14:creationId xmlns:p14="http://schemas.microsoft.com/office/powerpoint/2010/main" val="273808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Elipse 43">
            <a:extLst>
              <a:ext uri="{FF2B5EF4-FFF2-40B4-BE49-F238E27FC236}">
                <a16:creationId xmlns:a16="http://schemas.microsoft.com/office/drawing/2014/main" id="{78F1A5A6-7B4E-4A40-8AA6-BE7870186336}"/>
              </a:ext>
            </a:extLst>
          </p:cNvPr>
          <p:cNvSpPr/>
          <p:nvPr userDrawn="1"/>
        </p:nvSpPr>
        <p:spPr>
          <a:xfrm>
            <a:off x="0" y="6199361"/>
            <a:ext cx="12192000" cy="225079"/>
          </a:xfrm>
          <a:prstGeom prst="ellipse">
            <a:avLst/>
          </a:prstGeom>
          <a:gradFill flip="none" rotWithShape="1">
            <a:gsLst>
              <a:gs pos="0">
                <a:schemeClr val="bg1">
                  <a:lumMod val="75000"/>
                </a:schemeClr>
              </a:gs>
              <a:gs pos="50000">
                <a:schemeClr val="bg1">
                  <a:lumMod val="85000"/>
                </a:schemeClr>
              </a:gs>
              <a:gs pos="100000">
                <a:schemeClr val="bg1">
                  <a:lumMod val="9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08F2B58D-33F7-44C9-B338-407985339BA1}"/>
              </a:ext>
            </a:extLst>
          </p:cNvPr>
          <p:cNvSpPr/>
          <p:nvPr userDrawn="1"/>
        </p:nvSpPr>
        <p:spPr>
          <a:xfrm>
            <a:off x="0" y="6311901"/>
            <a:ext cx="12192000" cy="546100"/>
          </a:xfrm>
          <a:prstGeom prst="rect">
            <a:avLst/>
          </a:prstGeom>
          <a:gradFill flip="none" rotWithShape="1">
            <a:gsLst>
              <a:gs pos="0">
                <a:schemeClr val="bg1">
                  <a:lumMod val="75000"/>
                </a:schemeClr>
              </a:gs>
              <a:gs pos="50000">
                <a:schemeClr val="bg1">
                  <a:lumMod val="85000"/>
                </a:schemeClr>
              </a:gs>
              <a:gs pos="100000">
                <a:schemeClr val="bg1">
                  <a:lumMod val="9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3A015B6D-BDFE-412F-ADC9-DEF1F532E914}"/>
              </a:ext>
            </a:extLst>
          </p:cNvPr>
          <p:cNvSpPr/>
          <p:nvPr userDrawn="1"/>
        </p:nvSpPr>
        <p:spPr>
          <a:xfrm>
            <a:off x="0" y="670996"/>
            <a:ext cx="12192000" cy="225079"/>
          </a:xfrm>
          <a:prstGeom prst="ellipse">
            <a:avLst/>
          </a:prstGeom>
          <a:gradFill flip="none" rotWithShape="1">
            <a:gsLst>
              <a:gs pos="0">
                <a:schemeClr val="bg1">
                  <a:lumMod val="75000"/>
                </a:schemeClr>
              </a:gs>
              <a:gs pos="50000">
                <a:schemeClr val="bg1">
                  <a:lumMod val="85000"/>
                </a:schemeClr>
              </a:gs>
              <a:gs pos="100000">
                <a:schemeClr val="bg1">
                  <a:lumMod val="9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7BC6661C-3ED4-4C69-9419-C4D284061EF5}"/>
              </a:ext>
            </a:extLst>
          </p:cNvPr>
          <p:cNvSpPr/>
          <p:nvPr userDrawn="1"/>
        </p:nvSpPr>
        <p:spPr>
          <a:xfrm>
            <a:off x="0" y="-1"/>
            <a:ext cx="12192000" cy="783537"/>
          </a:xfrm>
          <a:prstGeom prst="rect">
            <a:avLst/>
          </a:prstGeom>
          <a:gradFill flip="none" rotWithShape="1">
            <a:gsLst>
              <a:gs pos="0">
                <a:schemeClr val="bg1">
                  <a:lumMod val="75000"/>
                </a:schemeClr>
              </a:gs>
              <a:gs pos="50000">
                <a:schemeClr val="bg1">
                  <a:lumMod val="85000"/>
                </a:schemeClr>
              </a:gs>
              <a:gs pos="100000">
                <a:schemeClr val="bg1">
                  <a:lumMod val="9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ítulo 1">
            <a:extLst>
              <a:ext uri="{FF2B5EF4-FFF2-40B4-BE49-F238E27FC236}">
                <a16:creationId xmlns:a16="http://schemas.microsoft.com/office/drawing/2014/main" id="{27158146-3A20-4FD4-9535-9D4474E77F26}"/>
              </a:ext>
            </a:extLst>
          </p:cNvPr>
          <p:cNvSpPr>
            <a:spLocks noGrp="1"/>
          </p:cNvSpPr>
          <p:nvPr>
            <p:ph type="title"/>
          </p:nvPr>
        </p:nvSpPr>
        <p:spPr>
          <a:xfrm>
            <a:off x="838200" y="1008615"/>
            <a:ext cx="10515600" cy="1141581"/>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C5943A14-2CD1-4418-A74A-0D2E3A04382E}"/>
              </a:ext>
            </a:extLst>
          </p:cNvPr>
          <p:cNvSpPr>
            <a:spLocks noGrp="1"/>
          </p:cNvSpPr>
          <p:nvPr>
            <p:ph type="body" idx="1"/>
          </p:nvPr>
        </p:nvSpPr>
        <p:spPr>
          <a:xfrm>
            <a:off x="838200" y="2438399"/>
            <a:ext cx="10515600" cy="3556343"/>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153591A7-E8BA-49DC-B5F9-C05D57F5C5B6}"/>
              </a:ext>
            </a:extLst>
          </p:cNvPr>
          <p:cNvSpPr>
            <a:spLocks noGrp="1"/>
          </p:cNvSpPr>
          <p:nvPr>
            <p:ph type="dt" sz="half" idx="2"/>
          </p:nvPr>
        </p:nvSpPr>
        <p:spPr>
          <a:xfrm>
            <a:off x="9348537" y="6356350"/>
            <a:ext cx="1355558"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6E9798E8-46F9-4D44-A1F3-64B3CAB02896}" type="datetime1">
              <a:rPr lang="es-ES" smtClean="0"/>
              <a:pPr/>
              <a:t>18/07/2021</a:t>
            </a:fld>
            <a:endParaRPr lang="es-ES" dirty="0"/>
          </a:p>
        </p:txBody>
      </p:sp>
      <p:sp>
        <p:nvSpPr>
          <p:cNvPr id="6" name="Marcador de número de diapositiva 5">
            <a:extLst>
              <a:ext uri="{FF2B5EF4-FFF2-40B4-BE49-F238E27FC236}">
                <a16:creationId xmlns:a16="http://schemas.microsoft.com/office/drawing/2014/main" id="{5867CEE3-267D-42CD-9287-5CF4D069588F}"/>
              </a:ext>
            </a:extLst>
          </p:cNvPr>
          <p:cNvSpPr>
            <a:spLocks noGrp="1"/>
          </p:cNvSpPr>
          <p:nvPr>
            <p:ph type="sldNum" sz="quarter" idx="4"/>
          </p:nvPr>
        </p:nvSpPr>
        <p:spPr>
          <a:xfrm>
            <a:off x="10852484" y="6356350"/>
            <a:ext cx="501316"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10C2A8C1-6480-4F47-9B80-545074F60747}" type="slidenum">
              <a:rPr lang="es-ES" smtClean="0"/>
              <a:pPr/>
              <a:t>‹Nº›</a:t>
            </a:fld>
            <a:endParaRPr lang="es-ES" dirty="0"/>
          </a:p>
        </p:txBody>
      </p:sp>
      <p:sp>
        <p:nvSpPr>
          <p:cNvPr id="7" name="Marcador de pie de página 4">
            <a:extLst>
              <a:ext uri="{FF2B5EF4-FFF2-40B4-BE49-F238E27FC236}">
                <a16:creationId xmlns:a16="http://schemas.microsoft.com/office/drawing/2014/main" id="{F6F52083-87E2-42E5-963E-1DAC2A0D3BC0}"/>
              </a:ext>
            </a:extLst>
          </p:cNvPr>
          <p:cNvSpPr txBox="1">
            <a:spLocks/>
          </p:cNvSpPr>
          <p:nvPr userDrawn="1"/>
        </p:nvSpPr>
        <p:spPr>
          <a:xfrm>
            <a:off x="838200" y="6356350"/>
            <a:ext cx="2005263"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tx1">
                    <a:lumMod val="75000"/>
                    <a:lumOff val="25000"/>
                  </a:schemeClr>
                </a:solidFill>
              </a:rPr>
              <a:t>Mario Campos </a:t>
            </a:r>
            <a:r>
              <a:rPr lang="es-ES" dirty="0" err="1">
                <a:solidFill>
                  <a:schemeClr val="tx1">
                    <a:lumMod val="75000"/>
                    <a:lumOff val="25000"/>
                  </a:schemeClr>
                </a:solidFill>
              </a:rPr>
              <a:t>Mocholí</a:t>
            </a:r>
            <a:endParaRPr lang="es-ES" dirty="0">
              <a:solidFill>
                <a:schemeClr val="tx1">
                  <a:lumMod val="75000"/>
                  <a:lumOff val="25000"/>
                </a:schemeClr>
              </a:solidFill>
            </a:endParaRPr>
          </a:p>
        </p:txBody>
      </p:sp>
      <p:sp>
        <p:nvSpPr>
          <p:cNvPr id="8" name="Marcador de pie de página 4">
            <a:extLst>
              <a:ext uri="{FF2B5EF4-FFF2-40B4-BE49-F238E27FC236}">
                <a16:creationId xmlns:a16="http://schemas.microsoft.com/office/drawing/2014/main" id="{A629EFFF-756E-40D7-BD91-D1E1AA9BE66B}"/>
              </a:ext>
            </a:extLst>
          </p:cNvPr>
          <p:cNvSpPr txBox="1">
            <a:spLocks/>
          </p:cNvSpPr>
          <p:nvPr userDrawn="1"/>
        </p:nvSpPr>
        <p:spPr>
          <a:xfrm>
            <a:off x="3669631" y="6356350"/>
            <a:ext cx="4852738"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tx1">
                    <a:lumMod val="75000"/>
                    <a:lumOff val="25000"/>
                  </a:schemeClr>
                </a:solidFill>
              </a:rPr>
              <a:t>Clasificación de textos basada en redes neuronales</a:t>
            </a:r>
          </a:p>
        </p:txBody>
      </p:sp>
      <p:pic>
        <p:nvPicPr>
          <p:cNvPr id="51" name="Imagen 50" descr="Forma&#10;&#10;Descripción generada automáticamente con confianza media">
            <a:extLst>
              <a:ext uri="{FF2B5EF4-FFF2-40B4-BE49-F238E27FC236}">
                <a16:creationId xmlns:a16="http://schemas.microsoft.com/office/drawing/2014/main" id="{15BC5298-1653-4623-AE1B-0237AC3924D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767293" y="125307"/>
            <a:ext cx="2078006" cy="734022"/>
          </a:xfrm>
          <a:prstGeom prst="rect">
            <a:avLst/>
          </a:prstGeom>
          <a:ln>
            <a:noFill/>
          </a:ln>
        </p:spPr>
      </p:pic>
      <p:pic>
        <p:nvPicPr>
          <p:cNvPr id="52" name="Imagen 51">
            <a:extLst>
              <a:ext uri="{FF2B5EF4-FFF2-40B4-BE49-F238E27FC236}">
                <a16:creationId xmlns:a16="http://schemas.microsoft.com/office/drawing/2014/main" id="{3A918EC0-6244-4EFA-A5AB-4D6BCD8E96A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048499" y="129236"/>
            <a:ext cx="4316532" cy="734022"/>
          </a:xfrm>
          <a:prstGeom prst="rect">
            <a:avLst/>
          </a:prstGeom>
          <a:ln>
            <a:noFill/>
          </a:ln>
        </p:spPr>
      </p:pic>
    </p:spTree>
    <p:extLst>
      <p:ext uri="{BB962C8B-B14F-4D97-AF65-F5344CB8AC3E}">
        <p14:creationId xmlns:p14="http://schemas.microsoft.com/office/powerpoint/2010/main" val="4114394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87B5A-419F-4E6D-839D-FCB812913474}"/>
              </a:ext>
            </a:extLst>
          </p:cNvPr>
          <p:cNvSpPr>
            <a:spLocks noGrp="1"/>
          </p:cNvSpPr>
          <p:nvPr>
            <p:ph type="ctrTitle"/>
          </p:nvPr>
        </p:nvSpPr>
        <p:spPr>
          <a:xfrm>
            <a:off x="1524000" y="1083075"/>
            <a:ext cx="9144000" cy="1679695"/>
          </a:xfrm>
        </p:spPr>
        <p:txBody>
          <a:bodyPr>
            <a:normAutofit fontScale="90000"/>
          </a:bodyPr>
          <a:lstStyle/>
          <a:p>
            <a:r>
              <a:rPr lang="es-ES" b="0" i="0" dirty="0">
                <a:effectLst/>
                <a:latin typeface="Arial" panose="020B0604020202020204" pitchFamily="34" charset="0"/>
              </a:rPr>
              <a:t>Clasificación de textos basada en redes neuronales</a:t>
            </a:r>
            <a:endParaRPr lang="es-ES" dirty="0"/>
          </a:p>
        </p:txBody>
      </p:sp>
      <p:sp>
        <p:nvSpPr>
          <p:cNvPr id="3" name="Subtítulo 2">
            <a:extLst>
              <a:ext uri="{FF2B5EF4-FFF2-40B4-BE49-F238E27FC236}">
                <a16:creationId xmlns:a16="http://schemas.microsoft.com/office/drawing/2014/main" id="{8F032F31-A10F-49FD-A079-7F623D664995}"/>
              </a:ext>
            </a:extLst>
          </p:cNvPr>
          <p:cNvSpPr>
            <a:spLocks noGrp="1"/>
          </p:cNvSpPr>
          <p:nvPr>
            <p:ph type="subTitle" idx="1"/>
          </p:nvPr>
        </p:nvSpPr>
        <p:spPr>
          <a:xfrm>
            <a:off x="4370772" y="3005974"/>
            <a:ext cx="3450454" cy="1174432"/>
          </a:xfrm>
        </p:spPr>
        <p:txBody>
          <a:bodyPr>
            <a:normAutofit/>
          </a:bodyPr>
          <a:lstStyle/>
          <a:p>
            <a:r>
              <a:rPr lang="es-ES" sz="1800" dirty="0">
                <a:solidFill>
                  <a:schemeClr val="tx1">
                    <a:lumMod val="65000"/>
                    <a:lumOff val="35000"/>
                  </a:schemeClr>
                </a:solidFill>
                <a:latin typeface="Arial" panose="020B0604020202020204" pitchFamily="34" charset="0"/>
                <a:cs typeface="Arial" panose="020B0604020202020204" pitchFamily="34" charset="0"/>
              </a:rPr>
              <a:t>TRABAJO FIN DE GRADO</a:t>
            </a:r>
          </a:p>
          <a:p>
            <a:r>
              <a:rPr lang="es-ES" sz="1800" dirty="0">
                <a:solidFill>
                  <a:schemeClr val="tx1">
                    <a:lumMod val="65000"/>
                    <a:lumOff val="35000"/>
                  </a:schemeClr>
                </a:solidFill>
                <a:latin typeface="Arial" panose="020B0604020202020204" pitchFamily="34" charset="0"/>
                <a:cs typeface="Arial" panose="020B0604020202020204" pitchFamily="34" charset="0"/>
              </a:rPr>
              <a:t>Grado en Ingeniería Informática</a:t>
            </a:r>
          </a:p>
          <a:p>
            <a:r>
              <a:rPr lang="es-ES" sz="1800" dirty="0">
                <a:solidFill>
                  <a:schemeClr val="tx1">
                    <a:lumMod val="65000"/>
                    <a:lumOff val="35000"/>
                  </a:schemeClr>
                </a:solidFill>
                <a:latin typeface="Arial" panose="020B0604020202020204" pitchFamily="34" charset="0"/>
                <a:cs typeface="Arial" panose="020B0604020202020204" pitchFamily="34" charset="0"/>
              </a:rPr>
              <a:t>Curso 2020-2021</a:t>
            </a:r>
            <a:endParaRPr lang="es-E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4152235A-E5CA-4EDE-9643-B487BBDC19A2}"/>
              </a:ext>
            </a:extLst>
          </p:cNvPr>
          <p:cNvSpPr>
            <a:spLocks noGrp="1"/>
          </p:cNvSpPr>
          <p:nvPr>
            <p:ph type="dt" sz="half" idx="10"/>
          </p:nvPr>
        </p:nvSpPr>
        <p:spPr/>
        <p:txBody>
          <a:bodyPr/>
          <a:lstStyle/>
          <a:p>
            <a:fld id="{BA869C3C-9B4A-4A36-9148-993E709D5B73}" type="datetime1">
              <a:rPr lang="es-ES" smtClean="0"/>
              <a:t>18/07/2021</a:t>
            </a:fld>
            <a:endParaRPr lang="es-ES"/>
          </a:p>
        </p:txBody>
      </p:sp>
      <p:sp>
        <p:nvSpPr>
          <p:cNvPr id="5" name="Marcador de número de diapositiva 4">
            <a:extLst>
              <a:ext uri="{FF2B5EF4-FFF2-40B4-BE49-F238E27FC236}">
                <a16:creationId xmlns:a16="http://schemas.microsoft.com/office/drawing/2014/main" id="{727B6B11-B70E-4A1C-A469-01B9BB718A59}"/>
              </a:ext>
            </a:extLst>
          </p:cNvPr>
          <p:cNvSpPr>
            <a:spLocks noGrp="1"/>
          </p:cNvSpPr>
          <p:nvPr>
            <p:ph type="sldNum" sz="quarter" idx="12"/>
          </p:nvPr>
        </p:nvSpPr>
        <p:spPr/>
        <p:txBody>
          <a:bodyPr/>
          <a:lstStyle/>
          <a:p>
            <a:fld id="{10C2A8C1-6480-4F47-9B80-545074F60747}" type="slidenum">
              <a:rPr lang="es-ES" smtClean="0"/>
              <a:t>1</a:t>
            </a:fld>
            <a:endParaRPr lang="es-ES"/>
          </a:p>
        </p:txBody>
      </p:sp>
      <p:sp>
        <p:nvSpPr>
          <p:cNvPr id="6" name="Subtítulo 2">
            <a:extLst>
              <a:ext uri="{FF2B5EF4-FFF2-40B4-BE49-F238E27FC236}">
                <a16:creationId xmlns:a16="http://schemas.microsoft.com/office/drawing/2014/main" id="{29CCC75B-F8D9-476C-A797-C29BBBC21FDB}"/>
              </a:ext>
            </a:extLst>
          </p:cNvPr>
          <p:cNvSpPr txBox="1">
            <a:spLocks/>
          </p:cNvSpPr>
          <p:nvPr/>
        </p:nvSpPr>
        <p:spPr>
          <a:xfrm>
            <a:off x="3819143" y="4576399"/>
            <a:ext cx="4553711" cy="136620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i="1" dirty="0">
                <a:latin typeface="Arial" panose="020B0604020202020204" pitchFamily="34" charset="0"/>
                <a:cs typeface="Arial" panose="020B0604020202020204" pitchFamily="34" charset="0"/>
              </a:rPr>
              <a:t>Autor</a:t>
            </a:r>
            <a:r>
              <a:rPr lang="es-ES" dirty="0">
                <a:latin typeface="Arial" panose="020B0604020202020204" pitchFamily="34" charset="0"/>
                <a:cs typeface="Arial" panose="020B0604020202020204" pitchFamily="34" charset="0"/>
              </a:rPr>
              <a:t>: 	 Mario Campos Mocholí</a:t>
            </a:r>
          </a:p>
          <a:p>
            <a:pPr algn="l"/>
            <a:r>
              <a:rPr lang="es-ES" i="1" dirty="0">
                <a:latin typeface="Arial" panose="020B0604020202020204" pitchFamily="34" charset="0"/>
                <a:cs typeface="Arial" panose="020B0604020202020204" pitchFamily="34" charset="0"/>
              </a:rPr>
              <a:t>Tutores</a:t>
            </a:r>
            <a:r>
              <a:rPr lang="es-ES" dirty="0">
                <a:latin typeface="Arial" panose="020B0604020202020204" pitchFamily="34" charset="0"/>
                <a:cs typeface="Arial" panose="020B0604020202020204" pitchFamily="34" charset="0"/>
              </a:rPr>
              <a:t>: </a:t>
            </a:r>
            <a:r>
              <a:rPr lang="es-ES" b="0" i="0" dirty="0">
                <a:effectLst/>
                <a:latin typeface="Arial" panose="020B0604020202020204" pitchFamily="34" charset="0"/>
                <a:cs typeface="Arial" panose="020B0604020202020204" pitchFamily="34" charset="0"/>
              </a:rPr>
              <a:t>Encarnación Segarra Soriano</a:t>
            </a:r>
          </a:p>
          <a:p>
            <a:pPr algn="l"/>
            <a:r>
              <a:rPr lang="es-ES" b="0" i="0" dirty="0">
                <a:effectLst/>
                <a:latin typeface="Arial" panose="020B0604020202020204" pitchFamily="34" charset="0"/>
                <a:cs typeface="Arial" panose="020B0604020202020204" pitchFamily="34" charset="0"/>
              </a:rPr>
              <a:t>	 Lluís </a:t>
            </a:r>
            <a:r>
              <a:rPr lang="es-ES" b="0" i="0" dirty="0" err="1">
                <a:effectLst/>
                <a:latin typeface="Arial" panose="020B0604020202020204" pitchFamily="34" charset="0"/>
                <a:cs typeface="Arial" panose="020B0604020202020204" pitchFamily="34" charset="0"/>
              </a:rPr>
              <a:t>Felip</a:t>
            </a:r>
            <a:r>
              <a:rPr lang="es-ES" b="0" i="0" dirty="0">
                <a:effectLst/>
                <a:latin typeface="Arial" panose="020B0604020202020204" pitchFamily="34" charset="0"/>
                <a:cs typeface="Arial" panose="020B0604020202020204" pitchFamily="34" charset="0"/>
              </a:rPr>
              <a:t> Hurtado Oliver</a:t>
            </a:r>
          </a:p>
          <a:p>
            <a:pPr algn="l"/>
            <a:r>
              <a:rPr lang="es-ES" b="0" i="0" dirty="0">
                <a:effectLst/>
                <a:latin typeface="Arial" panose="020B0604020202020204" pitchFamily="34" charset="0"/>
                <a:cs typeface="Arial" panose="020B0604020202020204" pitchFamily="34" charset="0"/>
              </a:rPr>
              <a:t>	 Emilio Sanchis Arnal</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478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9082366B-4919-4638-94E3-702C00E10B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2498" y="1903396"/>
            <a:ext cx="2491592" cy="3180177"/>
          </a:xfrm>
        </p:spPr>
      </p:pic>
      <p:sp>
        <p:nvSpPr>
          <p:cNvPr id="4" name="Marcador de fecha 3">
            <a:extLst>
              <a:ext uri="{FF2B5EF4-FFF2-40B4-BE49-F238E27FC236}">
                <a16:creationId xmlns:a16="http://schemas.microsoft.com/office/drawing/2014/main" id="{B3EDA8B4-5D06-4E69-B6CA-D6394F64FCCB}"/>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B208330D-6109-4409-8298-62D521F8F6A1}"/>
              </a:ext>
            </a:extLst>
          </p:cNvPr>
          <p:cNvSpPr>
            <a:spLocks noGrp="1"/>
          </p:cNvSpPr>
          <p:nvPr>
            <p:ph type="sldNum" sz="quarter" idx="12"/>
          </p:nvPr>
        </p:nvSpPr>
        <p:spPr/>
        <p:txBody>
          <a:bodyPr/>
          <a:lstStyle/>
          <a:p>
            <a:fld id="{10C2A8C1-6480-4F47-9B80-545074F60747}" type="slidenum">
              <a:rPr lang="es-ES" smtClean="0"/>
              <a:t>10</a:t>
            </a:fld>
            <a:endParaRPr lang="es-ES"/>
          </a:p>
        </p:txBody>
      </p:sp>
      <p:sp>
        <p:nvSpPr>
          <p:cNvPr id="6" name="Título 1">
            <a:extLst>
              <a:ext uri="{FF2B5EF4-FFF2-40B4-BE49-F238E27FC236}">
                <a16:creationId xmlns:a16="http://schemas.microsoft.com/office/drawing/2014/main" id="{797CB1AE-D6BF-4F37-8A00-18353E1F0174}"/>
              </a:ext>
            </a:extLst>
          </p:cNvPr>
          <p:cNvSpPr>
            <a:spLocks noGrp="1"/>
          </p:cNvSpPr>
          <p:nvPr>
            <p:ph type="title"/>
          </p:nvPr>
        </p:nvSpPr>
        <p:spPr>
          <a:xfrm>
            <a:off x="838200" y="159482"/>
            <a:ext cx="3929093" cy="616451"/>
          </a:xfrm>
        </p:spPr>
        <p:txBody>
          <a:bodyPr>
            <a:noAutofit/>
          </a:bodyPr>
          <a:lstStyle/>
          <a:p>
            <a:br>
              <a:rPr lang="es-ES" sz="2400" dirty="0"/>
            </a:br>
            <a:r>
              <a:rPr lang="es-ES" sz="2400" dirty="0"/>
              <a:t>Modelos de representación del lenguaje</a:t>
            </a:r>
            <a:br>
              <a:rPr lang="es-ES" sz="3200" dirty="0"/>
            </a:br>
            <a:endParaRPr lang="es-ES" sz="3200" dirty="0"/>
          </a:p>
        </p:txBody>
      </p:sp>
      <p:pic>
        <p:nvPicPr>
          <p:cNvPr id="9" name="Imagen 8">
            <a:extLst>
              <a:ext uri="{FF2B5EF4-FFF2-40B4-BE49-F238E27FC236}">
                <a16:creationId xmlns:a16="http://schemas.microsoft.com/office/drawing/2014/main" id="{342A9E6C-FC57-4944-A236-3B17E5DA1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994" y="1903396"/>
            <a:ext cx="2953660" cy="3361062"/>
          </a:xfrm>
          <a:prstGeom prst="rect">
            <a:avLst/>
          </a:prstGeom>
        </p:spPr>
      </p:pic>
      <p:pic>
        <p:nvPicPr>
          <p:cNvPr id="11" name="Imagen 10">
            <a:extLst>
              <a:ext uri="{FF2B5EF4-FFF2-40B4-BE49-F238E27FC236}">
                <a16:creationId xmlns:a16="http://schemas.microsoft.com/office/drawing/2014/main" id="{33EE895D-1F84-4A31-A2C6-02E217232A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83008" y="3726912"/>
            <a:ext cx="5225984" cy="2466454"/>
          </a:xfrm>
          <a:prstGeom prst="rect">
            <a:avLst/>
          </a:prstGeom>
        </p:spPr>
      </p:pic>
      <p:pic>
        <p:nvPicPr>
          <p:cNvPr id="12" name="Imagen 11">
            <a:extLst>
              <a:ext uri="{FF2B5EF4-FFF2-40B4-BE49-F238E27FC236}">
                <a16:creationId xmlns:a16="http://schemas.microsoft.com/office/drawing/2014/main" id="{C824E3C1-40D1-40AB-A504-7FCF640707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383" y="1204108"/>
            <a:ext cx="3539234" cy="814586"/>
          </a:xfrm>
          <a:prstGeom prst="rect">
            <a:avLst/>
          </a:prstGeom>
        </p:spPr>
      </p:pic>
      <p:sp>
        <p:nvSpPr>
          <p:cNvPr id="13" name="CuadroTexto 12">
            <a:extLst>
              <a:ext uri="{FF2B5EF4-FFF2-40B4-BE49-F238E27FC236}">
                <a16:creationId xmlns:a16="http://schemas.microsoft.com/office/drawing/2014/main" id="{7AE92891-77CD-4A3E-BB97-DC8E751D22DD}"/>
              </a:ext>
            </a:extLst>
          </p:cNvPr>
          <p:cNvSpPr txBox="1"/>
          <p:nvPr/>
        </p:nvSpPr>
        <p:spPr>
          <a:xfrm>
            <a:off x="2187319" y="1366759"/>
            <a:ext cx="801950" cy="369332"/>
          </a:xfrm>
          <a:prstGeom prst="rect">
            <a:avLst/>
          </a:prstGeom>
          <a:noFill/>
        </p:spPr>
        <p:txBody>
          <a:bodyPr wrap="square" rtlCol="0">
            <a:spAutoFit/>
          </a:bodyPr>
          <a:lstStyle/>
          <a:p>
            <a:r>
              <a:rPr lang="es-ES" dirty="0"/>
              <a:t>CBOW</a:t>
            </a:r>
          </a:p>
        </p:txBody>
      </p:sp>
      <p:sp>
        <p:nvSpPr>
          <p:cNvPr id="14" name="CuadroTexto 13">
            <a:extLst>
              <a:ext uri="{FF2B5EF4-FFF2-40B4-BE49-F238E27FC236}">
                <a16:creationId xmlns:a16="http://schemas.microsoft.com/office/drawing/2014/main" id="{C4EAC279-0D93-4FB1-AB90-26064B7FE320}"/>
              </a:ext>
            </a:extLst>
          </p:cNvPr>
          <p:cNvSpPr txBox="1"/>
          <p:nvPr/>
        </p:nvSpPr>
        <p:spPr>
          <a:xfrm>
            <a:off x="9809825" y="1426735"/>
            <a:ext cx="1275428" cy="369332"/>
          </a:xfrm>
          <a:prstGeom prst="rect">
            <a:avLst/>
          </a:prstGeom>
          <a:noFill/>
        </p:spPr>
        <p:txBody>
          <a:bodyPr wrap="square" rtlCol="0">
            <a:spAutoFit/>
          </a:bodyPr>
          <a:lstStyle/>
          <a:p>
            <a:r>
              <a:rPr lang="es-ES" dirty="0" err="1"/>
              <a:t>Skip-gram</a:t>
            </a:r>
            <a:endParaRPr lang="es-ES" dirty="0"/>
          </a:p>
        </p:txBody>
      </p:sp>
      <p:sp>
        <p:nvSpPr>
          <p:cNvPr id="15" name="Rectángulo 14">
            <a:extLst>
              <a:ext uri="{FF2B5EF4-FFF2-40B4-BE49-F238E27FC236}">
                <a16:creationId xmlns:a16="http://schemas.microsoft.com/office/drawing/2014/main" id="{2344FA15-E097-493D-9CBD-79C902B56276}"/>
              </a:ext>
            </a:extLst>
          </p:cNvPr>
          <p:cNvSpPr/>
          <p:nvPr/>
        </p:nvSpPr>
        <p:spPr>
          <a:xfrm>
            <a:off x="4326383" y="3726912"/>
            <a:ext cx="591846" cy="170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B3AC0031-8D0C-4793-8318-66268555F719}"/>
              </a:ext>
            </a:extLst>
          </p:cNvPr>
          <p:cNvSpPr/>
          <p:nvPr/>
        </p:nvSpPr>
        <p:spPr>
          <a:xfrm>
            <a:off x="4199138" y="3613212"/>
            <a:ext cx="941033" cy="381619"/>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a:ln>
                <a:solidFill>
                  <a:schemeClr val="bg1"/>
                </a:solidFill>
              </a:ln>
              <a:solidFill>
                <a:schemeClr val="bg1"/>
              </a:solidFill>
            </a:endParaRPr>
          </a:p>
        </p:txBody>
      </p:sp>
      <p:sp>
        <p:nvSpPr>
          <p:cNvPr id="17" name="Rectángulo 16">
            <a:extLst>
              <a:ext uri="{FF2B5EF4-FFF2-40B4-BE49-F238E27FC236}">
                <a16:creationId xmlns:a16="http://schemas.microsoft.com/office/drawing/2014/main" id="{989B2B0E-CE8C-4BAC-80EE-291AB416A0BE}"/>
              </a:ext>
            </a:extLst>
          </p:cNvPr>
          <p:cNvSpPr/>
          <p:nvPr/>
        </p:nvSpPr>
        <p:spPr>
          <a:xfrm>
            <a:off x="6962562" y="3621294"/>
            <a:ext cx="941033" cy="381619"/>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a:ln>
                <a:solidFill>
                  <a:schemeClr val="bg1"/>
                </a:solidFill>
              </a:ln>
              <a:solidFill>
                <a:schemeClr val="bg1"/>
              </a:solidFill>
            </a:endParaRPr>
          </a:p>
        </p:txBody>
      </p:sp>
      <p:pic>
        <p:nvPicPr>
          <p:cNvPr id="3" name="Imagen 2">
            <a:extLst>
              <a:ext uri="{FF2B5EF4-FFF2-40B4-BE49-F238E27FC236}">
                <a16:creationId xmlns:a16="http://schemas.microsoft.com/office/drawing/2014/main" id="{AC8C86D5-E2E0-4B11-840D-4D67CE464A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075" y="2481159"/>
            <a:ext cx="1479850" cy="1413090"/>
          </a:xfrm>
          <a:prstGeom prst="rect">
            <a:avLst/>
          </a:prstGeom>
        </p:spPr>
      </p:pic>
    </p:spTree>
    <p:extLst>
      <p:ext uri="{BB962C8B-B14F-4D97-AF65-F5344CB8AC3E}">
        <p14:creationId xmlns:p14="http://schemas.microsoft.com/office/powerpoint/2010/main" val="117319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solidFill>
                  <a:schemeClr val="bg2">
                    <a:lumMod val="90000"/>
                  </a:schemeClr>
                </a:solidFill>
              </a:rPr>
              <a:t>Motivación y objetivos</a:t>
            </a:r>
          </a:p>
          <a:p>
            <a:pPr marL="514350" indent="-514350">
              <a:buAutoNum type="arabicPeriod"/>
            </a:pPr>
            <a:r>
              <a:rPr lang="es-ES" dirty="0">
                <a:solidFill>
                  <a:schemeClr val="bg2">
                    <a:lumMod val="90000"/>
                  </a:schemeClr>
                </a:solidFill>
              </a:rPr>
              <a:t>Modelos de clasificación automática</a:t>
            </a:r>
          </a:p>
          <a:p>
            <a:pPr marL="514350" indent="-514350">
              <a:buAutoNum type="arabicPeriod"/>
            </a:pPr>
            <a:r>
              <a:rPr lang="es-ES" dirty="0">
                <a:solidFill>
                  <a:schemeClr val="bg2">
                    <a:lumMod val="90000"/>
                  </a:schemeClr>
                </a:solidFill>
              </a:rPr>
              <a:t>Modelos de representación del lenguaje</a:t>
            </a:r>
          </a:p>
          <a:p>
            <a:pPr marL="514350" indent="-514350">
              <a:buAutoNum type="arabicPeriod"/>
            </a:pPr>
            <a:r>
              <a:rPr lang="es-ES" dirty="0"/>
              <a:t>Elaboración y análisis del </a:t>
            </a:r>
            <a:r>
              <a:rPr lang="es-ES" i="1" dirty="0"/>
              <a:t>corpus</a:t>
            </a:r>
          </a:p>
          <a:p>
            <a:pPr marL="514350" indent="-514350">
              <a:buAutoNum type="arabicPeriod"/>
            </a:pPr>
            <a:r>
              <a:rPr lang="es-ES" dirty="0">
                <a:solidFill>
                  <a:schemeClr val="bg2">
                    <a:lumMod val="90000"/>
                  </a:schemeClr>
                </a:solidFill>
              </a:rPr>
              <a:t>Resultados experimentales</a:t>
            </a:r>
          </a:p>
          <a:p>
            <a:pPr marL="514350" indent="-514350">
              <a:buAutoNum type="arabicPeriod"/>
            </a:pPr>
            <a:r>
              <a:rPr lang="es-ES" dirty="0">
                <a:solidFill>
                  <a:schemeClr val="bg2">
                    <a:lumMod val="90000"/>
                  </a:schemeClr>
                </a:solidFill>
              </a:rPr>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11</a:t>
            </a:fld>
            <a:endParaRPr lang="es-ES"/>
          </a:p>
        </p:txBody>
      </p:sp>
    </p:spTree>
    <p:extLst>
      <p:ext uri="{BB962C8B-B14F-4D97-AF65-F5344CB8AC3E}">
        <p14:creationId xmlns:p14="http://schemas.microsoft.com/office/powerpoint/2010/main" val="1807388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14FB8E-44FD-481D-BE0F-1E106757DAC4}"/>
              </a:ext>
            </a:extLst>
          </p:cNvPr>
          <p:cNvSpPr>
            <a:spLocks noGrp="1"/>
          </p:cNvSpPr>
          <p:nvPr>
            <p:ph idx="1"/>
          </p:nvPr>
        </p:nvSpPr>
        <p:spPr/>
        <p:txBody>
          <a:bodyPr/>
          <a:lstStyle/>
          <a:p>
            <a:r>
              <a:rPr lang="es-ES" dirty="0"/>
              <a:t>Conjunto de noticias de la CVMC.</a:t>
            </a:r>
          </a:p>
          <a:p>
            <a:r>
              <a:rPr lang="es-ES" dirty="0"/>
              <a:t>Datos desde 1999 a 2013 y desde 2018 a la actualidad.</a:t>
            </a:r>
          </a:p>
          <a:p>
            <a:r>
              <a:rPr lang="es-ES" dirty="0"/>
              <a:t>21 ficheros Excel con 17 columnas, solo 2 útiles:</a:t>
            </a:r>
          </a:p>
          <a:p>
            <a:pPr lvl="1"/>
            <a:r>
              <a:rPr lang="es-ES" b="1" dirty="0"/>
              <a:t>Descripción</a:t>
            </a:r>
            <a:r>
              <a:rPr lang="es-ES" dirty="0"/>
              <a:t>: contiene la noticia en sí, así como información adicional y ruido.</a:t>
            </a:r>
          </a:p>
          <a:p>
            <a:pPr lvl="1"/>
            <a:r>
              <a:rPr lang="es-ES" b="1" dirty="0"/>
              <a:t>Clasificación</a:t>
            </a:r>
            <a:r>
              <a:rPr lang="es-ES" dirty="0"/>
              <a:t>: la clasificación interna de la </a:t>
            </a:r>
            <a:r>
              <a:rPr lang="es-ES" i="1" dirty="0" err="1"/>
              <a:t>Corporació</a:t>
            </a:r>
            <a:r>
              <a:rPr lang="es-ES" dirty="0"/>
              <a:t> de cada noticia. </a:t>
            </a:r>
          </a:p>
          <a:p>
            <a:r>
              <a:rPr lang="es-ES" dirty="0"/>
              <a:t>Necesario centralizar y procesar las noticias.</a:t>
            </a:r>
          </a:p>
        </p:txBody>
      </p:sp>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12</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Elaboración y análisis del </a:t>
            </a:r>
            <a:r>
              <a:rPr lang="es-ES" sz="2400" i="1" dirty="0"/>
              <a:t>corpus</a:t>
            </a:r>
            <a:endParaRPr lang="es-ES" sz="3200" i="1" dirty="0"/>
          </a:p>
        </p:txBody>
      </p:sp>
    </p:spTree>
    <p:extLst>
      <p:ext uri="{BB962C8B-B14F-4D97-AF65-F5344CB8AC3E}">
        <p14:creationId xmlns:p14="http://schemas.microsoft.com/office/powerpoint/2010/main" val="3086241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14FB8E-44FD-481D-BE0F-1E106757DAC4}"/>
              </a:ext>
            </a:extLst>
          </p:cNvPr>
          <p:cNvSpPr>
            <a:spLocks noGrp="1"/>
          </p:cNvSpPr>
          <p:nvPr>
            <p:ph idx="1"/>
          </p:nvPr>
        </p:nvSpPr>
        <p:spPr/>
        <p:txBody>
          <a:bodyPr>
            <a:normAutofit/>
          </a:bodyPr>
          <a:lstStyle/>
          <a:p>
            <a:r>
              <a:rPr lang="es-ES" i="1" dirty="0"/>
              <a:t>Corpus</a:t>
            </a:r>
            <a:r>
              <a:rPr lang="es-ES" dirty="0"/>
              <a:t> en minúscula.</a:t>
            </a:r>
          </a:p>
          <a:p>
            <a:r>
              <a:rPr lang="es-ES" dirty="0"/>
              <a:t>Filtros de apóstrofes y </a:t>
            </a:r>
            <a:r>
              <a:rPr lang="es-ES" i="1" dirty="0" err="1"/>
              <a:t>pronoms</a:t>
            </a:r>
            <a:r>
              <a:rPr lang="es-ES" i="1" dirty="0"/>
              <a:t> febles.</a:t>
            </a:r>
          </a:p>
          <a:p>
            <a:r>
              <a:rPr lang="es-ES" dirty="0"/>
              <a:t>Filtro de </a:t>
            </a:r>
            <a:r>
              <a:rPr lang="es-ES" i="1" dirty="0" err="1"/>
              <a:t>stopwords</a:t>
            </a:r>
            <a:r>
              <a:rPr lang="es-ES" i="1" dirty="0"/>
              <a:t>.</a:t>
            </a:r>
          </a:p>
          <a:p>
            <a:r>
              <a:rPr lang="es-ES" dirty="0"/>
              <a:t>Filtros de ruido.</a:t>
            </a:r>
          </a:p>
          <a:p>
            <a:pPr marL="0" indent="0">
              <a:lnSpc>
                <a:spcPct val="70000"/>
              </a:lnSpc>
              <a:buNone/>
            </a:pPr>
            <a:r>
              <a:rPr lang="es-ES" sz="1200" i="1" dirty="0"/>
              <a:t>“(( </a:t>
            </a:r>
            <a:r>
              <a:rPr lang="es-ES" sz="1200" i="1" dirty="0" err="1"/>
              <a:t>Entradeta</a:t>
            </a:r>
            <a:r>
              <a:rPr lang="es-ES" sz="1200" i="1" dirty="0"/>
              <a:t> ))</a:t>
            </a:r>
          </a:p>
          <a:p>
            <a:pPr marL="0" indent="0">
              <a:lnSpc>
                <a:spcPct val="70000"/>
              </a:lnSpc>
              <a:buNone/>
            </a:pPr>
            <a:r>
              <a:rPr lang="es-ES" sz="1200" i="1" dirty="0"/>
              <a:t>La Marina de València es </a:t>
            </a:r>
            <a:r>
              <a:rPr lang="es-ES" sz="1200" i="1" dirty="0" err="1"/>
              <a:t>convertix</a:t>
            </a:r>
            <a:r>
              <a:rPr lang="es-ES" sz="1200" i="1" dirty="0"/>
              <a:t> des </a:t>
            </a:r>
            <a:r>
              <a:rPr lang="es-ES" sz="1200" i="1" dirty="0" err="1"/>
              <a:t>d'esta</a:t>
            </a:r>
            <a:r>
              <a:rPr lang="es-ES" sz="1200" i="1" dirty="0"/>
              <a:t> </a:t>
            </a:r>
            <a:r>
              <a:rPr lang="es-ES" sz="1200" i="1" dirty="0" err="1"/>
              <a:t>vesprada</a:t>
            </a:r>
            <a:r>
              <a:rPr lang="es-ES" sz="1200" i="1" dirty="0"/>
              <a:t> en el plató </a:t>
            </a:r>
            <a:r>
              <a:rPr lang="es-ES" sz="1200" i="1" dirty="0" err="1"/>
              <a:t>d''À</a:t>
            </a:r>
            <a:r>
              <a:rPr lang="es-ES" sz="1200" i="1" dirty="0"/>
              <a:t> </a:t>
            </a:r>
            <a:r>
              <a:rPr lang="es-ES" sz="1200" i="1" dirty="0" err="1"/>
              <a:t>Punt</a:t>
            </a:r>
            <a:r>
              <a:rPr lang="es-ES" sz="1200" i="1" dirty="0"/>
              <a:t> Directe', el magazín </a:t>
            </a:r>
            <a:r>
              <a:rPr lang="es-ES" sz="1200" i="1" dirty="0" err="1"/>
              <a:t>d'esta</a:t>
            </a:r>
            <a:r>
              <a:rPr lang="es-ES" sz="1200" i="1" dirty="0"/>
              <a:t> </a:t>
            </a:r>
            <a:r>
              <a:rPr lang="es-ES" sz="1200" i="1" dirty="0" err="1"/>
              <a:t>televisió</a:t>
            </a:r>
            <a:r>
              <a:rPr lang="es-ES" sz="1200" i="1" dirty="0"/>
              <a:t>. (*) Joan López i </a:t>
            </a:r>
            <a:r>
              <a:rPr lang="es-ES" sz="1200" i="1" dirty="0" err="1"/>
              <a:t>Sònia</a:t>
            </a:r>
            <a:r>
              <a:rPr lang="es-ES" sz="1200" i="1" dirty="0"/>
              <a:t> </a:t>
            </a:r>
            <a:r>
              <a:rPr lang="es-ES" sz="1200" i="1" dirty="0" err="1"/>
              <a:t>Fernàndez</a:t>
            </a:r>
            <a:r>
              <a:rPr lang="es-ES" sz="1200" i="1" dirty="0"/>
              <a:t> </a:t>
            </a:r>
            <a:r>
              <a:rPr lang="es-ES" sz="1200" i="1" dirty="0" err="1"/>
              <a:t>conduiran</a:t>
            </a:r>
            <a:r>
              <a:rPr lang="es-ES" sz="1200" i="1" dirty="0"/>
              <a:t> el programa, que </a:t>
            </a:r>
            <a:r>
              <a:rPr lang="es-ES" sz="1200" i="1" dirty="0" err="1"/>
              <a:t>dedicarà</a:t>
            </a:r>
            <a:r>
              <a:rPr lang="es-ES" sz="1200" i="1" dirty="0"/>
              <a:t> una </a:t>
            </a:r>
            <a:r>
              <a:rPr lang="es-ES" sz="1200" i="1" dirty="0" err="1"/>
              <a:t>atenció</a:t>
            </a:r>
            <a:r>
              <a:rPr lang="es-ES" sz="1200" i="1" dirty="0"/>
              <a:t> especial </a:t>
            </a:r>
            <a:r>
              <a:rPr lang="es-ES" sz="1200" i="1" dirty="0" err="1"/>
              <a:t>als</a:t>
            </a:r>
            <a:r>
              <a:rPr lang="es-ES" sz="1200" i="1" dirty="0"/>
              <a:t> </a:t>
            </a:r>
            <a:r>
              <a:rPr lang="es-ES" sz="1200" i="1" dirty="0" err="1"/>
              <a:t>protagonistes</a:t>
            </a:r>
            <a:r>
              <a:rPr lang="es-ES" sz="1200" i="1" dirty="0"/>
              <a:t> de les </a:t>
            </a:r>
            <a:r>
              <a:rPr lang="es-ES" sz="1200" i="1" dirty="0" err="1"/>
              <a:t>festes</a:t>
            </a:r>
            <a:r>
              <a:rPr lang="es-ES" sz="1200" i="1" dirty="0"/>
              <a:t> i </a:t>
            </a:r>
            <a:r>
              <a:rPr lang="es-ES" sz="1200" i="1" dirty="0" err="1"/>
              <a:t>dels</a:t>
            </a:r>
            <a:r>
              <a:rPr lang="es-ES" sz="1200" i="1" dirty="0"/>
              <a:t> </a:t>
            </a:r>
            <a:r>
              <a:rPr lang="es-ES" sz="1200" i="1" dirty="0" err="1"/>
              <a:t>festivals</a:t>
            </a:r>
            <a:r>
              <a:rPr lang="es-ES" sz="1200" i="1" dirty="0"/>
              <a:t> </a:t>
            </a:r>
            <a:r>
              <a:rPr lang="es-ES" sz="1200" i="1" dirty="0" err="1"/>
              <a:t>arreu</a:t>
            </a:r>
            <a:r>
              <a:rPr lang="es-ES" sz="1200" i="1" dirty="0"/>
              <a:t> del </a:t>
            </a:r>
            <a:r>
              <a:rPr lang="es-ES" sz="1200" i="1" dirty="0" err="1"/>
              <a:t>territori</a:t>
            </a:r>
            <a:r>
              <a:rPr lang="es-ES" sz="1200" i="1" dirty="0"/>
              <a:t>. Des del </a:t>
            </a:r>
            <a:r>
              <a:rPr lang="es-ES" sz="1200" i="1" dirty="0" err="1"/>
              <a:t>moll</a:t>
            </a:r>
            <a:r>
              <a:rPr lang="es-ES" sz="1200" i="1" dirty="0"/>
              <a:t> de </a:t>
            </a:r>
            <a:r>
              <a:rPr lang="es-ES" sz="1200" i="1" dirty="0" err="1"/>
              <a:t>ponent</a:t>
            </a:r>
            <a:r>
              <a:rPr lang="es-ES" sz="1200" i="1" dirty="0"/>
              <a:t>, i </a:t>
            </a:r>
            <a:r>
              <a:rPr lang="es-ES" sz="1200" i="1" dirty="0" err="1"/>
              <a:t>durant</a:t>
            </a:r>
            <a:r>
              <a:rPr lang="es-ES" sz="1200" i="1" dirty="0"/>
              <a:t> dos </a:t>
            </a:r>
            <a:r>
              <a:rPr lang="es-ES" sz="1200" i="1" dirty="0" err="1"/>
              <a:t>hores</a:t>
            </a:r>
            <a:r>
              <a:rPr lang="es-ES" sz="1200" i="1" dirty="0"/>
              <a:t> </a:t>
            </a:r>
            <a:r>
              <a:rPr lang="es-ES" sz="1200" i="1" dirty="0" err="1"/>
              <a:t>diàries</a:t>
            </a:r>
            <a:r>
              <a:rPr lang="es-ES" sz="1200" i="1" dirty="0"/>
              <a:t>, </a:t>
            </a:r>
            <a:r>
              <a:rPr lang="es-ES" sz="1200" i="1" dirty="0" err="1"/>
              <a:t>els</a:t>
            </a:r>
            <a:r>
              <a:rPr lang="es-ES" sz="1200" i="1" dirty="0"/>
              <a:t> </a:t>
            </a:r>
            <a:r>
              <a:rPr lang="es-ES" sz="1200" i="1" dirty="0" err="1"/>
              <a:t>presentadors</a:t>
            </a:r>
            <a:r>
              <a:rPr lang="es-ES" sz="1200" i="1" dirty="0"/>
              <a:t> </a:t>
            </a:r>
            <a:r>
              <a:rPr lang="es-ES" sz="1200" i="1" dirty="0" err="1"/>
              <a:t>dirigiran</a:t>
            </a:r>
            <a:r>
              <a:rPr lang="es-ES" sz="1200" i="1" dirty="0"/>
              <a:t> un </a:t>
            </a:r>
            <a:r>
              <a:rPr lang="es-ES" sz="1200" i="1" dirty="0" err="1"/>
              <a:t>equip</a:t>
            </a:r>
            <a:r>
              <a:rPr lang="es-ES" sz="1200" i="1" dirty="0"/>
              <a:t> de </a:t>
            </a:r>
            <a:r>
              <a:rPr lang="es-ES" sz="1200" i="1" dirty="0" err="1"/>
              <a:t>reporters</a:t>
            </a:r>
            <a:r>
              <a:rPr lang="es-ES" sz="1200" i="1" dirty="0"/>
              <a:t> que informaran de tota </a:t>
            </a:r>
            <a:r>
              <a:rPr lang="es-ES" sz="1200" i="1" dirty="0" err="1"/>
              <a:t>l'actualitat</a:t>
            </a:r>
            <a:r>
              <a:rPr lang="es-ES" sz="1200" i="1" dirty="0"/>
              <a:t> </a:t>
            </a:r>
            <a:r>
              <a:rPr lang="es-ES" sz="1200" i="1" dirty="0" err="1"/>
              <a:t>estiuenca</a:t>
            </a:r>
            <a:r>
              <a:rPr lang="es-ES" sz="1200" i="1" dirty="0"/>
              <a:t> a partir de les 5 i </a:t>
            </a:r>
            <a:r>
              <a:rPr lang="es-ES" sz="1200" i="1" dirty="0" err="1"/>
              <a:t>mitja</a:t>
            </a:r>
            <a:r>
              <a:rPr lang="es-ES" sz="1200" i="1" dirty="0"/>
              <a:t> de la </a:t>
            </a:r>
            <a:r>
              <a:rPr lang="es-ES" sz="1200" i="1" dirty="0" err="1"/>
              <a:t>vesprada</a:t>
            </a:r>
            <a:r>
              <a:rPr lang="es-ES" sz="1200" i="1" dirty="0"/>
              <a:t>.</a:t>
            </a:r>
          </a:p>
          <a:p>
            <a:pPr marL="0" indent="0">
              <a:lnSpc>
                <a:spcPct val="70000"/>
              </a:lnSpc>
              <a:buNone/>
            </a:pPr>
            <a:r>
              <a:rPr lang="es-ES" sz="1200" i="1" dirty="0"/>
              <a:t>((Durada, </a:t>
            </a:r>
            <a:r>
              <a:rPr lang="es-ES" sz="1200" i="1" dirty="0" err="1"/>
              <a:t>cua</a:t>
            </a:r>
            <a:r>
              <a:rPr lang="es-ES" sz="1200" i="1" dirty="0"/>
              <a:t>  i </a:t>
            </a:r>
            <a:r>
              <a:rPr lang="es-ES" sz="1200" i="1" dirty="0" err="1"/>
              <a:t>peu</a:t>
            </a:r>
            <a:r>
              <a:rPr lang="es-ES" sz="1200" i="1" dirty="0"/>
              <a:t> </a:t>
            </a:r>
            <a:r>
              <a:rPr lang="es-ES" sz="1200" i="1" dirty="0" err="1"/>
              <a:t>text</a:t>
            </a:r>
            <a:r>
              <a:rPr lang="es-ES" sz="1200" i="1" dirty="0"/>
              <a:t>))</a:t>
            </a:r>
          </a:p>
          <a:p>
            <a:pPr marL="0" indent="0">
              <a:lnSpc>
                <a:spcPct val="70000"/>
              </a:lnSpc>
              <a:buNone/>
            </a:pPr>
            <a:r>
              <a:rPr lang="es-ES" sz="1200" i="1" dirty="0"/>
              <a:t>------------------</a:t>
            </a:r>
          </a:p>
          <a:p>
            <a:pPr marL="0" indent="0">
              <a:lnSpc>
                <a:spcPct val="70000"/>
              </a:lnSpc>
              <a:buNone/>
            </a:pPr>
            <a:r>
              <a:rPr lang="es-ES" sz="1200" i="1" dirty="0"/>
              <a:t>(( Historia - OFF ))”</a:t>
            </a:r>
          </a:p>
          <a:p>
            <a:pPr marL="0" indent="0">
              <a:lnSpc>
                <a:spcPct val="70000"/>
              </a:lnSpc>
              <a:buNone/>
            </a:pPr>
            <a:endParaRPr lang="es-ES" sz="1200" i="1" dirty="0"/>
          </a:p>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s-ES" sz="1700" dirty="0"/>
              <a:t> </a:t>
            </a:r>
            <a:r>
              <a:rPr lang="es-ES" sz="1200" dirty="0"/>
              <a:t>“</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la marina de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valència</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es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convertix</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des esta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vesprada</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en el plató à </a:t>
            </a:r>
            <a:r>
              <a:rPr lang="es-ES" sz="1200" i="1" dirty="0">
                <a:solidFill>
                  <a:prstClr val="black"/>
                </a:solidFill>
                <a:latin typeface="Calibri" panose="020F0502020204030204"/>
              </a:rPr>
              <a:t>p</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unt</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directe el magazín esta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televisió</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joan</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lópez</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i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sònia</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fernàndez</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conduiran</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el programa que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dedicarà</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una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atenció</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especial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als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protagonistes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de les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festes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i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dels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festivals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arreu</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del territorio des del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moll</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ponent</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i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durant</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dos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hores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diàries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els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presentadors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dirigiran</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un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equip</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reporters</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que informaran de tota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actualitat</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estiuenca</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a partir de les i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mitja</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 de la </a:t>
            </a:r>
            <a:r>
              <a:rPr kumimoji="0" lang="es-ES" sz="1200" b="0" i="1" u="none" strike="noStrike" kern="1200" cap="none" spc="0" normalizeH="0" baseline="0" noProof="0" dirty="0" err="1">
                <a:ln>
                  <a:noFill/>
                </a:ln>
                <a:solidFill>
                  <a:prstClr val="black"/>
                </a:solidFill>
                <a:effectLst/>
                <a:uLnTx/>
                <a:uFillTx/>
                <a:latin typeface="Calibri" panose="020F0502020204030204"/>
                <a:ea typeface="+mn-ea"/>
                <a:cs typeface="+mn-cs"/>
              </a:rPr>
              <a:t>vesprada</a:t>
            </a:r>
            <a:r>
              <a:rPr kumimoji="0" lang="es-ES" sz="12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buNone/>
            </a:pPr>
            <a:endParaRPr lang="es-ES" sz="1700" dirty="0"/>
          </a:p>
        </p:txBody>
      </p:sp>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13</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Elaboración y análisis del </a:t>
            </a:r>
            <a:r>
              <a:rPr lang="es-ES" sz="2400" i="1" dirty="0"/>
              <a:t>corpus</a:t>
            </a:r>
            <a:endParaRPr lang="es-ES" sz="3200" i="1" dirty="0"/>
          </a:p>
        </p:txBody>
      </p:sp>
      <p:sp>
        <p:nvSpPr>
          <p:cNvPr id="8" name="Rectángulo 7">
            <a:extLst>
              <a:ext uri="{FF2B5EF4-FFF2-40B4-BE49-F238E27FC236}">
                <a16:creationId xmlns:a16="http://schemas.microsoft.com/office/drawing/2014/main" id="{945AA67C-E9B8-41EA-9836-CA522D98B475}"/>
              </a:ext>
            </a:extLst>
          </p:cNvPr>
          <p:cNvSpPr/>
          <p:nvPr/>
        </p:nvSpPr>
        <p:spPr>
          <a:xfrm>
            <a:off x="838200" y="3568823"/>
            <a:ext cx="10205621" cy="1544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83B1C5A0-F58A-44C7-90B0-DF1035F7AE3F}"/>
              </a:ext>
            </a:extLst>
          </p:cNvPr>
          <p:cNvSpPr/>
          <p:nvPr/>
        </p:nvSpPr>
        <p:spPr>
          <a:xfrm>
            <a:off x="838200" y="5378292"/>
            <a:ext cx="10205621" cy="616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8512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14FB8E-44FD-481D-BE0F-1E106757DAC4}"/>
              </a:ext>
            </a:extLst>
          </p:cNvPr>
          <p:cNvSpPr>
            <a:spLocks noGrp="1"/>
          </p:cNvSpPr>
          <p:nvPr>
            <p:ph idx="1"/>
          </p:nvPr>
        </p:nvSpPr>
        <p:spPr/>
        <p:txBody>
          <a:bodyPr/>
          <a:lstStyle/>
          <a:p>
            <a:r>
              <a:rPr lang="es-ES" dirty="0"/>
              <a:t>Modelo de n-gramas.</a:t>
            </a:r>
          </a:p>
          <a:p>
            <a:endParaRPr lang="es-ES" sz="2400" dirty="0"/>
          </a:p>
          <a:p>
            <a:pPr marL="0" indent="0">
              <a:buNone/>
            </a:pPr>
            <a:r>
              <a:rPr lang="es-ES" sz="2400" dirty="0"/>
              <a:t>Ej.: </a:t>
            </a:r>
            <a:r>
              <a:rPr lang="es-ES" sz="2400" i="1" dirty="0"/>
              <a:t>“</a:t>
            </a:r>
            <a:r>
              <a:rPr lang="fr-FR" sz="2400" i="1" dirty="0"/>
              <a:t>Les </a:t>
            </a:r>
            <a:r>
              <a:rPr lang="fr-FR" sz="2400" i="1" dirty="0" err="1"/>
              <a:t>populars</a:t>
            </a:r>
            <a:r>
              <a:rPr lang="fr-FR" sz="2400" i="1" dirty="0"/>
              <a:t> </a:t>
            </a:r>
            <a:r>
              <a:rPr lang="fr-FR" sz="2400" i="1" dirty="0" err="1"/>
              <a:t>mascletaes</a:t>
            </a:r>
            <a:r>
              <a:rPr lang="fr-FR" sz="2400" i="1" dirty="0"/>
              <a:t> de </a:t>
            </a:r>
            <a:r>
              <a:rPr lang="fr-FR" sz="2400" i="1" dirty="0" err="1"/>
              <a:t>fogueres</a:t>
            </a:r>
            <a:r>
              <a:rPr lang="fr-FR" sz="2400" i="1" dirty="0"/>
              <a:t> </a:t>
            </a:r>
            <a:r>
              <a:rPr lang="fr-FR" sz="2400" i="1" dirty="0" err="1"/>
              <a:t>Alacant</a:t>
            </a:r>
            <a:r>
              <a:rPr lang="es-ES" sz="2400" i="1" dirty="0"/>
              <a:t>”</a:t>
            </a:r>
            <a:endParaRPr lang="es-ES" i="1" dirty="0"/>
          </a:p>
          <a:p>
            <a:pPr lvl="1"/>
            <a:r>
              <a:rPr lang="es-ES" b="1" dirty="0"/>
              <a:t>1-grama: </a:t>
            </a:r>
            <a:r>
              <a:rPr lang="fr-FR" dirty="0"/>
              <a:t>$, </a:t>
            </a:r>
            <a:r>
              <a:rPr lang="fr-FR" i="1" dirty="0"/>
              <a:t>Les, </a:t>
            </a:r>
            <a:r>
              <a:rPr lang="fr-FR" i="1" dirty="0" err="1"/>
              <a:t>populars</a:t>
            </a:r>
            <a:r>
              <a:rPr lang="fr-FR" i="1" dirty="0"/>
              <a:t>, </a:t>
            </a:r>
            <a:r>
              <a:rPr lang="fr-FR" i="1" dirty="0" err="1"/>
              <a:t>mascletaes</a:t>
            </a:r>
            <a:r>
              <a:rPr lang="fr-FR" i="1" dirty="0"/>
              <a:t>, de, </a:t>
            </a:r>
            <a:r>
              <a:rPr lang="fr-FR" i="1" dirty="0" err="1"/>
              <a:t>fogueres</a:t>
            </a:r>
            <a:r>
              <a:rPr lang="fr-FR" i="1" dirty="0"/>
              <a:t>, </a:t>
            </a:r>
            <a:r>
              <a:rPr lang="fr-FR" i="1" dirty="0" err="1"/>
              <a:t>alacant</a:t>
            </a:r>
            <a:r>
              <a:rPr lang="fr-FR" dirty="0"/>
              <a:t>, $</a:t>
            </a:r>
          </a:p>
          <a:p>
            <a:pPr lvl="1"/>
            <a:r>
              <a:rPr lang="fr-FR" b="1" dirty="0"/>
              <a:t>2-grama: </a:t>
            </a:r>
            <a:r>
              <a:rPr lang="fr-FR" i="1" dirty="0"/>
              <a:t>($ Les), (Les </a:t>
            </a:r>
            <a:r>
              <a:rPr lang="fr-FR" i="1" dirty="0" err="1"/>
              <a:t>populars</a:t>
            </a:r>
            <a:r>
              <a:rPr lang="fr-FR" i="1" dirty="0"/>
              <a:t>), (</a:t>
            </a:r>
            <a:r>
              <a:rPr lang="fr-FR" i="1" dirty="0" err="1"/>
              <a:t>populars</a:t>
            </a:r>
            <a:r>
              <a:rPr lang="fr-FR" i="1" dirty="0"/>
              <a:t> </a:t>
            </a:r>
            <a:r>
              <a:rPr lang="fr-FR" i="1" dirty="0" err="1"/>
              <a:t>mascletaes</a:t>
            </a:r>
            <a:r>
              <a:rPr lang="fr-FR" i="1" dirty="0"/>
              <a:t>), (</a:t>
            </a:r>
            <a:r>
              <a:rPr lang="fr-FR" i="1" dirty="0" err="1"/>
              <a:t>mascletaes</a:t>
            </a:r>
            <a:r>
              <a:rPr lang="fr-FR" i="1" dirty="0"/>
              <a:t> de), (de </a:t>
            </a:r>
            <a:r>
              <a:rPr lang="fr-FR" i="1" dirty="0" err="1"/>
              <a:t>fogueres</a:t>
            </a:r>
            <a:r>
              <a:rPr lang="fr-FR" i="1" dirty="0"/>
              <a:t>), (</a:t>
            </a:r>
            <a:r>
              <a:rPr lang="fr-FR" i="1" dirty="0" err="1"/>
              <a:t>fogueres</a:t>
            </a:r>
            <a:r>
              <a:rPr lang="fr-FR" i="1" dirty="0"/>
              <a:t> </a:t>
            </a:r>
            <a:r>
              <a:rPr lang="fr-FR" i="1" dirty="0" err="1"/>
              <a:t>alacant</a:t>
            </a:r>
            <a:r>
              <a:rPr lang="fr-FR" i="1" dirty="0"/>
              <a:t>), (</a:t>
            </a:r>
            <a:r>
              <a:rPr lang="fr-FR" i="1" dirty="0" err="1"/>
              <a:t>alacant</a:t>
            </a:r>
            <a:r>
              <a:rPr lang="fr-FR" i="1" dirty="0"/>
              <a:t> </a:t>
            </a:r>
            <a:r>
              <a:rPr lang="fr-FR" dirty="0"/>
              <a:t>$) </a:t>
            </a:r>
          </a:p>
          <a:p>
            <a:pPr lvl="1"/>
            <a:r>
              <a:rPr lang="es-ES" b="1" dirty="0"/>
              <a:t>3-grama: </a:t>
            </a:r>
            <a:r>
              <a:rPr lang="es-ES" dirty="0"/>
              <a:t>($ </a:t>
            </a:r>
            <a:r>
              <a:rPr lang="es-ES" i="1" dirty="0"/>
              <a:t>Les </a:t>
            </a:r>
            <a:r>
              <a:rPr lang="es-ES" i="1" dirty="0" err="1"/>
              <a:t>populars</a:t>
            </a:r>
            <a:r>
              <a:rPr lang="es-ES" i="1" dirty="0"/>
              <a:t>), (Les </a:t>
            </a:r>
            <a:r>
              <a:rPr lang="es-ES" i="1" dirty="0" err="1"/>
              <a:t>populars</a:t>
            </a:r>
            <a:r>
              <a:rPr lang="es-ES" i="1" dirty="0"/>
              <a:t> </a:t>
            </a:r>
            <a:r>
              <a:rPr lang="es-ES" i="1" dirty="0" err="1"/>
              <a:t>mascletaes</a:t>
            </a:r>
            <a:r>
              <a:rPr lang="es-ES" i="1" dirty="0"/>
              <a:t>), (</a:t>
            </a:r>
            <a:r>
              <a:rPr lang="es-ES" i="1" dirty="0" err="1"/>
              <a:t>populars</a:t>
            </a:r>
            <a:r>
              <a:rPr lang="es-ES" i="1" dirty="0"/>
              <a:t> </a:t>
            </a:r>
            <a:r>
              <a:rPr lang="es-ES" i="1" dirty="0" err="1"/>
              <a:t>mascletaes</a:t>
            </a:r>
            <a:r>
              <a:rPr lang="es-ES" i="1" dirty="0"/>
              <a:t> de), (</a:t>
            </a:r>
            <a:r>
              <a:rPr lang="es-ES" i="1" dirty="0" err="1"/>
              <a:t>mascletaes</a:t>
            </a:r>
            <a:r>
              <a:rPr lang="es-ES" i="1" dirty="0"/>
              <a:t> de </a:t>
            </a:r>
            <a:r>
              <a:rPr lang="es-ES" i="1" dirty="0" err="1"/>
              <a:t>fogueres</a:t>
            </a:r>
            <a:r>
              <a:rPr lang="es-ES" i="1" dirty="0"/>
              <a:t>), (de </a:t>
            </a:r>
            <a:r>
              <a:rPr lang="es-ES" i="1" dirty="0" err="1"/>
              <a:t>fogueres</a:t>
            </a:r>
            <a:r>
              <a:rPr lang="es-ES" i="1" dirty="0"/>
              <a:t> </a:t>
            </a:r>
            <a:r>
              <a:rPr lang="es-ES" i="1" dirty="0" err="1"/>
              <a:t>alacant</a:t>
            </a:r>
            <a:r>
              <a:rPr lang="es-ES" i="1" dirty="0"/>
              <a:t>), (</a:t>
            </a:r>
            <a:r>
              <a:rPr lang="es-ES" i="1" dirty="0" err="1"/>
              <a:t>fogueres</a:t>
            </a:r>
            <a:r>
              <a:rPr lang="es-ES" i="1" dirty="0"/>
              <a:t> </a:t>
            </a:r>
            <a:r>
              <a:rPr lang="es-ES" i="1" dirty="0" err="1"/>
              <a:t>alacant</a:t>
            </a:r>
            <a:r>
              <a:rPr lang="es-ES" i="1" dirty="0"/>
              <a:t> </a:t>
            </a:r>
            <a:r>
              <a:rPr lang="es-ES" dirty="0"/>
              <a:t>$)</a:t>
            </a:r>
          </a:p>
          <a:p>
            <a:endParaRPr lang="es-ES" dirty="0"/>
          </a:p>
        </p:txBody>
      </p:sp>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14</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Elaboración y análisis del </a:t>
            </a:r>
            <a:r>
              <a:rPr lang="es-ES" sz="2400" i="1" dirty="0"/>
              <a:t>corpus</a:t>
            </a:r>
            <a:endParaRPr lang="es-ES" sz="3200" i="1" dirty="0"/>
          </a:p>
        </p:txBody>
      </p:sp>
    </p:spTree>
    <p:extLst>
      <p:ext uri="{BB962C8B-B14F-4D97-AF65-F5344CB8AC3E}">
        <p14:creationId xmlns:p14="http://schemas.microsoft.com/office/powerpoint/2010/main" val="242403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14FB8E-44FD-481D-BE0F-1E106757DAC4}"/>
              </a:ext>
            </a:extLst>
          </p:cNvPr>
          <p:cNvSpPr>
            <a:spLocks noGrp="1"/>
          </p:cNvSpPr>
          <p:nvPr>
            <p:ph idx="1"/>
          </p:nvPr>
        </p:nvSpPr>
        <p:spPr/>
        <p:txBody>
          <a:bodyPr/>
          <a:lstStyle/>
          <a:p>
            <a:r>
              <a:rPr lang="es-ES" dirty="0"/>
              <a:t>Dos corpus resultantes, uno con </a:t>
            </a:r>
            <a:r>
              <a:rPr lang="es-ES" i="1" dirty="0" err="1"/>
              <a:t>stopwords</a:t>
            </a:r>
            <a:r>
              <a:rPr lang="es-ES" dirty="0"/>
              <a:t> y otro sin </a:t>
            </a:r>
            <a:r>
              <a:rPr lang="es-ES" i="1" dirty="0" err="1"/>
              <a:t>stopwords</a:t>
            </a:r>
            <a:r>
              <a:rPr lang="es-ES" dirty="0"/>
              <a:t>.</a:t>
            </a:r>
          </a:p>
          <a:p>
            <a:r>
              <a:rPr lang="es-ES" dirty="0"/>
              <a:t>Alrededor de un 60,80% de noticias útiles.</a:t>
            </a:r>
          </a:p>
          <a:p>
            <a:r>
              <a:rPr lang="es-ES" dirty="0"/>
              <a:t>Un total de 38 clases únicas.</a:t>
            </a:r>
          </a:p>
        </p:txBody>
      </p:sp>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15</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Elaboración y análisis del </a:t>
            </a:r>
            <a:r>
              <a:rPr lang="es-ES" sz="2400" i="1" dirty="0"/>
              <a:t>corpus</a:t>
            </a:r>
            <a:endParaRPr lang="es-ES" sz="3200" i="1" dirty="0"/>
          </a:p>
        </p:txBody>
      </p:sp>
      <p:pic>
        <p:nvPicPr>
          <p:cNvPr id="7" name="Imagen 6">
            <a:extLst>
              <a:ext uri="{FF2B5EF4-FFF2-40B4-BE49-F238E27FC236}">
                <a16:creationId xmlns:a16="http://schemas.microsoft.com/office/drawing/2014/main" id="{312EC5CA-0DAD-40C1-963B-1719326FE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26399"/>
            <a:ext cx="5578136" cy="3449147"/>
          </a:xfrm>
          <a:prstGeom prst="rect">
            <a:avLst/>
          </a:prstGeom>
        </p:spPr>
      </p:pic>
      <p:pic>
        <p:nvPicPr>
          <p:cNvPr id="9" name="Imagen 8">
            <a:extLst>
              <a:ext uri="{FF2B5EF4-FFF2-40B4-BE49-F238E27FC236}">
                <a16:creationId xmlns:a16="http://schemas.microsoft.com/office/drawing/2014/main" id="{976FFAF2-90DB-4D1A-8B17-9C00DAA290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8200" y="3093743"/>
            <a:ext cx="4923408" cy="2900998"/>
          </a:xfrm>
          <a:prstGeom prst="rect">
            <a:avLst/>
          </a:prstGeom>
        </p:spPr>
      </p:pic>
    </p:spTree>
    <p:extLst>
      <p:ext uri="{BB962C8B-B14F-4D97-AF65-F5344CB8AC3E}">
        <p14:creationId xmlns:p14="http://schemas.microsoft.com/office/powerpoint/2010/main" val="3299829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16</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Elaboración y análisis del </a:t>
            </a:r>
            <a:r>
              <a:rPr lang="es-ES" sz="2400" i="1" dirty="0"/>
              <a:t>corpus</a:t>
            </a:r>
            <a:endParaRPr lang="es-ES" sz="3200" i="1" dirty="0"/>
          </a:p>
        </p:txBody>
      </p:sp>
      <p:pic>
        <p:nvPicPr>
          <p:cNvPr id="11" name="Imagen 10">
            <a:extLst>
              <a:ext uri="{FF2B5EF4-FFF2-40B4-BE49-F238E27FC236}">
                <a16:creationId xmlns:a16="http://schemas.microsoft.com/office/drawing/2014/main" id="{99D19648-7AB7-4D0F-8198-188CB5A27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34" y="2691417"/>
            <a:ext cx="5550966" cy="3432347"/>
          </a:xfrm>
          <a:prstGeom prst="rect">
            <a:avLst/>
          </a:prstGeom>
        </p:spPr>
      </p:pic>
      <p:pic>
        <p:nvPicPr>
          <p:cNvPr id="7" name="Imagen 6">
            <a:extLst>
              <a:ext uri="{FF2B5EF4-FFF2-40B4-BE49-F238E27FC236}">
                <a16:creationId xmlns:a16="http://schemas.microsoft.com/office/drawing/2014/main" id="{7996433C-3FE7-4B1E-B042-494B4651B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458" y="937322"/>
            <a:ext cx="4721430" cy="2491678"/>
          </a:xfrm>
          <a:prstGeom prst="rect">
            <a:avLst/>
          </a:prstGeom>
        </p:spPr>
      </p:pic>
      <p:pic>
        <p:nvPicPr>
          <p:cNvPr id="10" name="Imagen 9">
            <a:extLst>
              <a:ext uri="{FF2B5EF4-FFF2-40B4-BE49-F238E27FC236}">
                <a16:creationId xmlns:a16="http://schemas.microsoft.com/office/drawing/2014/main" id="{CBD65D29-61A1-4F2F-8D57-CF9586B8B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458" y="3429000"/>
            <a:ext cx="4721430" cy="2491678"/>
          </a:xfrm>
          <a:prstGeom prst="rect">
            <a:avLst/>
          </a:prstGeom>
        </p:spPr>
      </p:pic>
      <p:sp>
        <p:nvSpPr>
          <p:cNvPr id="14" name="Marcador de contenido 2">
            <a:extLst>
              <a:ext uri="{FF2B5EF4-FFF2-40B4-BE49-F238E27FC236}">
                <a16:creationId xmlns:a16="http://schemas.microsoft.com/office/drawing/2014/main" id="{2519EC9F-5E42-46FF-B5FB-FA4F110D81CF}"/>
              </a:ext>
            </a:extLst>
          </p:cNvPr>
          <p:cNvSpPr>
            <a:spLocks noGrp="1"/>
          </p:cNvSpPr>
          <p:nvPr>
            <p:ph idx="1"/>
          </p:nvPr>
        </p:nvSpPr>
        <p:spPr>
          <a:xfrm>
            <a:off x="838200" y="1063487"/>
            <a:ext cx="6009861" cy="4931256"/>
          </a:xfrm>
        </p:spPr>
        <p:txBody>
          <a:bodyPr/>
          <a:lstStyle/>
          <a:p>
            <a:r>
              <a:rPr lang="es-ES" dirty="0"/>
              <a:t>La longitud de las noticias se reduce sin </a:t>
            </a:r>
            <a:r>
              <a:rPr lang="es-ES" i="1" dirty="0" err="1"/>
              <a:t>stopwords</a:t>
            </a:r>
            <a:r>
              <a:rPr lang="es-ES" dirty="0"/>
              <a:t>.</a:t>
            </a:r>
          </a:p>
          <a:p>
            <a:r>
              <a:rPr lang="es-ES" dirty="0"/>
              <a:t>Mayor número de n-gramas únicos sin </a:t>
            </a:r>
            <a:r>
              <a:rPr lang="es-ES" i="1" dirty="0" err="1"/>
              <a:t>stopwords</a:t>
            </a:r>
            <a:r>
              <a:rPr lang="es-ES" dirty="0"/>
              <a:t>.</a:t>
            </a:r>
          </a:p>
        </p:txBody>
      </p:sp>
    </p:spTree>
    <p:extLst>
      <p:ext uri="{BB962C8B-B14F-4D97-AF65-F5344CB8AC3E}">
        <p14:creationId xmlns:p14="http://schemas.microsoft.com/office/powerpoint/2010/main" val="2138437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solidFill>
                  <a:schemeClr val="bg2">
                    <a:lumMod val="90000"/>
                  </a:schemeClr>
                </a:solidFill>
              </a:rPr>
              <a:t>Motivación y objetivos</a:t>
            </a:r>
          </a:p>
          <a:p>
            <a:pPr marL="514350" indent="-514350">
              <a:buAutoNum type="arabicPeriod"/>
            </a:pPr>
            <a:r>
              <a:rPr lang="es-ES" dirty="0">
                <a:solidFill>
                  <a:schemeClr val="bg2">
                    <a:lumMod val="90000"/>
                  </a:schemeClr>
                </a:solidFill>
              </a:rPr>
              <a:t>Modelos de clasificación automática</a:t>
            </a:r>
          </a:p>
          <a:p>
            <a:pPr marL="514350" indent="-514350">
              <a:buAutoNum type="arabicPeriod"/>
            </a:pPr>
            <a:r>
              <a:rPr lang="es-ES" dirty="0">
                <a:solidFill>
                  <a:schemeClr val="bg2">
                    <a:lumMod val="90000"/>
                  </a:schemeClr>
                </a:solidFill>
              </a:rPr>
              <a:t>Modelos de representación del lenguaje</a:t>
            </a:r>
          </a:p>
          <a:p>
            <a:pPr marL="514350" indent="-514350">
              <a:buAutoNum type="arabicPeriod"/>
            </a:pPr>
            <a:r>
              <a:rPr lang="es-ES" dirty="0">
                <a:solidFill>
                  <a:schemeClr val="bg2">
                    <a:lumMod val="90000"/>
                  </a:schemeClr>
                </a:solidFill>
              </a:rPr>
              <a:t>Elaboración y análisis del </a:t>
            </a:r>
            <a:r>
              <a:rPr lang="es-ES" i="1" dirty="0">
                <a:solidFill>
                  <a:schemeClr val="bg2">
                    <a:lumMod val="90000"/>
                  </a:schemeClr>
                </a:solidFill>
              </a:rPr>
              <a:t>corpus</a:t>
            </a:r>
          </a:p>
          <a:p>
            <a:pPr marL="514350" indent="-514350">
              <a:buAutoNum type="arabicPeriod"/>
            </a:pPr>
            <a:r>
              <a:rPr lang="es-ES" dirty="0"/>
              <a:t>Resultados experimentales</a:t>
            </a:r>
          </a:p>
          <a:p>
            <a:pPr marL="514350" indent="-514350">
              <a:buAutoNum type="arabicPeriod"/>
            </a:pPr>
            <a:r>
              <a:rPr lang="es-ES" dirty="0">
                <a:solidFill>
                  <a:schemeClr val="bg2">
                    <a:lumMod val="90000"/>
                  </a:schemeClr>
                </a:solidFill>
              </a:rPr>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17</a:t>
            </a:fld>
            <a:endParaRPr lang="es-ES"/>
          </a:p>
        </p:txBody>
      </p:sp>
    </p:spTree>
    <p:extLst>
      <p:ext uri="{BB962C8B-B14F-4D97-AF65-F5344CB8AC3E}">
        <p14:creationId xmlns:p14="http://schemas.microsoft.com/office/powerpoint/2010/main" val="1224206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D35A13-BA98-43C0-BA32-1F2C1B8A7F23}"/>
              </a:ext>
            </a:extLst>
          </p:cNvPr>
          <p:cNvSpPr>
            <a:spLocks noGrp="1"/>
          </p:cNvSpPr>
          <p:nvPr>
            <p:ph idx="1"/>
          </p:nvPr>
        </p:nvSpPr>
        <p:spPr/>
        <p:txBody>
          <a:bodyPr/>
          <a:lstStyle/>
          <a:p>
            <a:r>
              <a:rPr lang="es-ES" dirty="0"/>
              <a:t>Partición 70% para entrenamiento, 30% para test.</a:t>
            </a:r>
          </a:p>
          <a:p>
            <a:r>
              <a:rPr lang="es-ES" dirty="0"/>
              <a:t>Partición </a:t>
            </a:r>
            <a:r>
              <a:rPr lang="es-ES" i="1" dirty="0" err="1"/>
              <a:t>stratified</a:t>
            </a:r>
            <a:r>
              <a:rPr lang="es-ES" dirty="0"/>
              <a:t>, mismo porcentaje de cada clase en cada conjunto.</a:t>
            </a:r>
          </a:p>
          <a:p>
            <a:r>
              <a:rPr lang="es-ES" dirty="0"/>
              <a:t>Mismas particiones, independientemente de la representación utilizada y el uso o no de </a:t>
            </a:r>
            <a:r>
              <a:rPr lang="es-ES" i="1" dirty="0" err="1"/>
              <a:t>stopwords</a:t>
            </a:r>
            <a:r>
              <a:rPr lang="es-ES" dirty="0"/>
              <a:t>.</a:t>
            </a:r>
          </a:p>
          <a:p>
            <a:r>
              <a:rPr lang="es-ES" dirty="0"/>
              <a:t>Dos métricas utilizadas:</a:t>
            </a:r>
          </a:p>
          <a:p>
            <a:pPr lvl="1"/>
            <a:r>
              <a:rPr lang="es-ES" i="1" dirty="0" err="1"/>
              <a:t>Recall</a:t>
            </a:r>
            <a:r>
              <a:rPr lang="es-ES" dirty="0"/>
              <a:t> macro</a:t>
            </a:r>
          </a:p>
          <a:p>
            <a:pPr lvl="1"/>
            <a:r>
              <a:rPr lang="es-ES" i="1" dirty="0" err="1"/>
              <a:t>Accuracy</a:t>
            </a:r>
            <a:r>
              <a:rPr lang="es-ES" i="1" dirty="0"/>
              <a:t>-at-k</a:t>
            </a:r>
          </a:p>
        </p:txBody>
      </p:sp>
      <p:sp>
        <p:nvSpPr>
          <p:cNvPr id="4" name="Marcador de fecha 3">
            <a:extLst>
              <a:ext uri="{FF2B5EF4-FFF2-40B4-BE49-F238E27FC236}">
                <a16:creationId xmlns:a16="http://schemas.microsoft.com/office/drawing/2014/main" id="{78E913E0-4ED1-4DA5-8D00-80EC52102B3F}"/>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FA273D3A-D78F-46D0-91F6-2A65E401F557}"/>
              </a:ext>
            </a:extLst>
          </p:cNvPr>
          <p:cNvSpPr>
            <a:spLocks noGrp="1"/>
          </p:cNvSpPr>
          <p:nvPr>
            <p:ph type="sldNum" sz="quarter" idx="12"/>
          </p:nvPr>
        </p:nvSpPr>
        <p:spPr/>
        <p:txBody>
          <a:bodyPr/>
          <a:lstStyle/>
          <a:p>
            <a:fld id="{10C2A8C1-6480-4F47-9B80-545074F60747}" type="slidenum">
              <a:rPr lang="es-ES" smtClean="0"/>
              <a:t>18</a:t>
            </a:fld>
            <a:endParaRPr lang="es-ES"/>
          </a:p>
        </p:txBody>
      </p:sp>
      <p:sp>
        <p:nvSpPr>
          <p:cNvPr id="6" name="Título 1">
            <a:extLst>
              <a:ext uri="{FF2B5EF4-FFF2-40B4-BE49-F238E27FC236}">
                <a16:creationId xmlns:a16="http://schemas.microsoft.com/office/drawing/2014/main" id="{317475EA-AA09-4B65-B5E6-60A62F7741A7}"/>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spTree>
    <p:extLst>
      <p:ext uri="{BB962C8B-B14F-4D97-AF65-F5344CB8AC3E}">
        <p14:creationId xmlns:p14="http://schemas.microsoft.com/office/powerpoint/2010/main" val="2342215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19</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pic>
        <p:nvPicPr>
          <p:cNvPr id="8" name="Imagen 7">
            <a:extLst>
              <a:ext uri="{FF2B5EF4-FFF2-40B4-BE49-F238E27FC236}">
                <a16:creationId xmlns:a16="http://schemas.microsoft.com/office/drawing/2014/main" id="{F66BE372-7E34-41AA-97C9-BC462288C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88" y="1662111"/>
            <a:ext cx="5715000" cy="3533775"/>
          </a:xfrm>
          <a:prstGeom prst="rect">
            <a:avLst/>
          </a:prstGeom>
        </p:spPr>
      </p:pic>
      <p:pic>
        <p:nvPicPr>
          <p:cNvPr id="13" name="Marcador de contenido 12">
            <a:extLst>
              <a:ext uri="{FF2B5EF4-FFF2-40B4-BE49-F238E27FC236}">
                <a16:creationId xmlns:a16="http://schemas.microsoft.com/office/drawing/2014/main" id="{A1CD341E-7035-4D6A-B067-31D4F4F3BF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5513" y="1662111"/>
            <a:ext cx="5715000" cy="3533775"/>
          </a:xfrm>
        </p:spPr>
      </p:pic>
    </p:spTree>
    <p:extLst>
      <p:ext uri="{BB962C8B-B14F-4D97-AF65-F5344CB8AC3E}">
        <p14:creationId xmlns:p14="http://schemas.microsoft.com/office/powerpoint/2010/main" val="4001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t>Motivación y objetivos</a:t>
            </a:r>
          </a:p>
          <a:p>
            <a:pPr marL="514350" indent="-514350">
              <a:buAutoNum type="arabicPeriod"/>
            </a:pPr>
            <a:r>
              <a:rPr lang="es-ES" dirty="0"/>
              <a:t>Modelos de clasificación automática</a:t>
            </a:r>
          </a:p>
          <a:p>
            <a:pPr marL="514350" indent="-514350">
              <a:buAutoNum type="arabicPeriod"/>
            </a:pPr>
            <a:r>
              <a:rPr lang="es-ES" dirty="0"/>
              <a:t>Modelos de representación del lenguaje</a:t>
            </a:r>
          </a:p>
          <a:p>
            <a:pPr marL="514350" indent="-514350">
              <a:buAutoNum type="arabicPeriod"/>
            </a:pPr>
            <a:r>
              <a:rPr lang="es-ES" dirty="0"/>
              <a:t>Elaboración y análisis del </a:t>
            </a:r>
            <a:r>
              <a:rPr lang="es-ES" i="1" dirty="0"/>
              <a:t>corpus</a:t>
            </a:r>
          </a:p>
          <a:p>
            <a:pPr marL="514350" indent="-514350">
              <a:buAutoNum type="arabicPeriod"/>
            </a:pPr>
            <a:r>
              <a:rPr lang="es-ES" dirty="0"/>
              <a:t>Resultados experimentales</a:t>
            </a:r>
          </a:p>
          <a:p>
            <a:pPr marL="514350" indent="-514350">
              <a:buAutoNum type="arabicPeriod"/>
            </a:pPr>
            <a:r>
              <a:rPr lang="es-ES" dirty="0"/>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2</a:t>
            </a:fld>
            <a:endParaRPr lang="es-ES"/>
          </a:p>
        </p:txBody>
      </p:sp>
    </p:spTree>
    <p:extLst>
      <p:ext uri="{BB962C8B-B14F-4D97-AF65-F5344CB8AC3E}">
        <p14:creationId xmlns:p14="http://schemas.microsoft.com/office/powerpoint/2010/main" val="330437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20</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pic>
        <p:nvPicPr>
          <p:cNvPr id="8" name="Imagen 7">
            <a:extLst>
              <a:ext uri="{FF2B5EF4-FFF2-40B4-BE49-F238E27FC236}">
                <a16:creationId xmlns:a16="http://schemas.microsoft.com/office/drawing/2014/main" id="{F66BE372-7E34-41AA-97C9-BC462288CE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488" y="1662111"/>
            <a:ext cx="5715000" cy="3533774"/>
          </a:xfrm>
          <a:prstGeom prst="rect">
            <a:avLst/>
          </a:prstGeom>
        </p:spPr>
      </p:pic>
      <p:pic>
        <p:nvPicPr>
          <p:cNvPr id="13" name="Marcador de contenido 12">
            <a:extLst>
              <a:ext uri="{FF2B5EF4-FFF2-40B4-BE49-F238E27FC236}">
                <a16:creationId xmlns:a16="http://schemas.microsoft.com/office/drawing/2014/main" id="{A1CD341E-7035-4D6A-B067-31D4F4F3BFF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75513" y="1662111"/>
            <a:ext cx="5715000" cy="3533774"/>
          </a:xfrm>
        </p:spPr>
      </p:pic>
    </p:spTree>
    <p:extLst>
      <p:ext uri="{BB962C8B-B14F-4D97-AF65-F5344CB8AC3E}">
        <p14:creationId xmlns:p14="http://schemas.microsoft.com/office/powerpoint/2010/main" val="2536844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21</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pic>
        <p:nvPicPr>
          <p:cNvPr id="8" name="Imagen 7">
            <a:extLst>
              <a:ext uri="{FF2B5EF4-FFF2-40B4-BE49-F238E27FC236}">
                <a16:creationId xmlns:a16="http://schemas.microsoft.com/office/drawing/2014/main" id="{F66BE372-7E34-41AA-97C9-BC462288CE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489" y="1662111"/>
            <a:ext cx="5714998" cy="3533774"/>
          </a:xfrm>
          <a:prstGeom prst="rect">
            <a:avLst/>
          </a:prstGeom>
        </p:spPr>
      </p:pic>
      <p:pic>
        <p:nvPicPr>
          <p:cNvPr id="13" name="Marcador de contenido 12">
            <a:extLst>
              <a:ext uri="{FF2B5EF4-FFF2-40B4-BE49-F238E27FC236}">
                <a16:creationId xmlns:a16="http://schemas.microsoft.com/office/drawing/2014/main" id="{A1CD341E-7035-4D6A-B067-31D4F4F3BFF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75514" y="1662111"/>
            <a:ext cx="5714998" cy="3533774"/>
          </a:xfrm>
        </p:spPr>
      </p:pic>
    </p:spTree>
    <p:extLst>
      <p:ext uri="{BB962C8B-B14F-4D97-AF65-F5344CB8AC3E}">
        <p14:creationId xmlns:p14="http://schemas.microsoft.com/office/powerpoint/2010/main" val="2206751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22</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pic>
        <p:nvPicPr>
          <p:cNvPr id="8" name="Imagen 7">
            <a:extLst>
              <a:ext uri="{FF2B5EF4-FFF2-40B4-BE49-F238E27FC236}">
                <a16:creationId xmlns:a16="http://schemas.microsoft.com/office/drawing/2014/main" id="{F66BE372-7E34-41AA-97C9-BC462288CE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489" y="1662111"/>
            <a:ext cx="5714998" cy="3533774"/>
          </a:xfrm>
          <a:prstGeom prst="rect">
            <a:avLst/>
          </a:prstGeom>
        </p:spPr>
      </p:pic>
      <p:pic>
        <p:nvPicPr>
          <p:cNvPr id="13" name="Marcador de contenido 12">
            <a:extLst>
              <a:ext uri="{FF2B5EF4-FFF2-40B4-BE49-F238E27FC236}">
                <a16:creationId xmlns:a16="http://schemas.microsoft.com/office/drawing/2014/main" id="{A1CD341E-7035-4D6A-B067-31D4F4F3BFF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75514" y="1662111"/>
            <a:ext cx="5714998" cy="3533774"/>
          </a:xfrm>
        </p:spPr>
      </p:pic>
    </p:spTree>
    <p:extLst>
      <p:ext uri="{BB962C8B-B14F-4D97-AF65-F5344CB8AC3E}">
        <p14:creationId xmlns:p14="http://schemas.microsoft.com/office/powerpoint/2010/main" val="829211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E917A6A5-AD4E-4A1A-B9DF-204E0BC01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2927"/>
            <a:ext cx="4969564" cy="2882348"/>
          </a:xfrm>
        </p:spPr>
      </p:pic>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23</a:t>
            </a:fld>
            <a:endParaRPr lang="es-ES"/>
          </a:p>
        </p:txBody>
      </p:sp>
      <p:sp>
        <p:nvSpPr>
          <p:cNvPr id="8" name="CuadroTexto 7">
            <a:extLst>
              <a:ext uri="{FF2B5EF4-FFF2-40B4-BE49-F238E27FC236}">
                <a16:creationId xmlns:a16="http://schemas.microsoft.com/office/drawing/2014/main" id="{F14A6CFA-644F-45E6-9324-28A60803912A}"/>
              </a:ext>
            </a:extLst>
          </p:cNvPr>
          <p:cNvSpPr txBox="1"/>
          <p:nvPr/>
        </p:nvSpPr>
        <p:spPr>
          <a:xfrm>
            <a:off x="-466657" y="1673920"/>
            <a:ext cx="7817815" cy="369332"/>
          </a:xfrm>
          <a:prstGeom prst="rect">
            <a:avLst/>
          </a:prstGeom>
          <a:noFill/>
        </p:spPr>
        <p:txBody>
          <a:bodyPr wrap="square" rtlCol="0">
            <a:spAutoFit/>
          </a:bodyPr>
          <a:lstStyle/>
          <a:p>
            <a:pPr algn="ctr"/>
            <a:r>
              <a:rPr lang="es-ES" dirty="0"/>
              <a:t>Mejor valor de </a:t>
            </a:r>
            <a:r>
              <a:rPr lang="es-ES" i="1" dirty="0" err="1"/>
              <a:t>recall</a:t>
            </a:r>
            <a:r>
              <a:rPr lang="es-ES" dirty="0"/>
              <a:t> macro por modelo</a:t>
            </a:r>
          </a:p>
        </p:txBody>
      </p:sp>
      <p:pic>
        <p:nvPicPr>
          <p:cNvPr id="3" name="Imagen 2">
            <a:extLst>
              <a:ext uri="{FF2B5EF4-FFF2-40B4-BE49-F238E27FC236}">
                <a16:creationId xmlns:a16="http://schemas.microsoft.com/office/drawing/2014/main" id="{775D56AF-82DD-4A69-9A57-D004145564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2226" y="2043252"/>
            <a:ext cx="4788042" cy="4133156"/>
          </a:xfrm>
          <a:prstGeom prst="rect">
            <a:avLst/>
          </a:prstGeom>
        </p:spPr>
      </p:pic>
      <p:sp>
        <p:nvSpPr>
          <p:cNvPr id="10" name="CuadroTexto 9">
            <a:extLst>
              <a:ext uri="{FF2B5EF4-FFF2-40B4-BE49-F238E27FC236}">
                <a16:creationId xmlns:a16="http://schemas.microsoft.com/office/drawing/2014/main" id="{6EC7B668-A927-45AC-B4E4-245B410CE13F}"/>
              </a:ext>
            </a:extLst>
          </p:cNvPr>
          <p:cNvSpPr txBox="1"/>
          <p:nvPr/>
        </p:nvSpPr>
        <p:spPr>
          <a:xfrm>
            <a:off x="5443572" y="1673920"/>
            <a:ext cx="7817815" cy="369332"/>
          </a:xfrm>
          <a:prstGeom prst="rect">
            <a:avLst/>
          </a:prstGeom>
          <a:noFill/>
        </p:spPr>
        <p:txBody>
          <a:bodyPr wrap="square" rtlCol="0">
            <a:spAutoFit/>
          </a:bodyPr>
          <a:lstStyle/>
          <a:p>
            <a:pPr algn="ctr"/>
            <a:r>
              <a:rPr lang="es-ES" dirty="0"/>
              <a:t>Matriz de confusión para RF(2, no)</a:t>
            </a:r>
          </a:p>
        </p:txBody>
      </p:sp>
      <p:sp>
        <p:nvSpPr>
          <p:cNvPr id="13" name="Título 1">
            <a:extLst>
              <a:ext uri="{FF2B5EF4-FFF2-40B4-BE49-F238E27FC236}">
                <a16:creationId xmlns:a16="http://schemas.microsoft.com/office/drawing/2014/main" id="{6E804929-A74A-4865-95D2-E45F7DA3A0D3}"/>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spTree>
    <p:extLst>
      <p:ext uri="{BB962C8B-B14F-4D97-AF65-F5344CB8AC3E}">
        <p14:creationId xmlns:p14="http://schemas.microsoft.com/office/powerpoint/2010/main" val="28645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24</a:t>
            </a:fld>
            <a:endParaRPr lang="es-ES"/>
          </a:p>
        </p:txBody>
      </p:sp>
      <p:sp>
        <p:nvSpPr>
          <p:cNvPr id="8" name="Título 1">
            <a:extLst>
              <a:ext uri="{FF2B5EF4-FFF2-40B4-BE49-F238E27FC236}">
                <a16:creationId xmlns:a16="http://schemas.microsoft.com/office/drawing/2014/main" id="{BFA4F3FC-014F-4C82-9BA1-3365137D9D4D}"/>
              </a:ext>
            </a:extLst>
          </p:cNvPr>
          <p:cNvSpPr>
            <a:spLocks noGrp="1"/>
          </p:cNvSpPr>
          <p:nvPr>
            <p:ph type="title"/>
          </p:nvPr>
        </p:nvSpPr>
        <p:spPr>
          <a:xfrm>
            <a:off x="838200" y="159482"/>
            <a:ext cx="3929093" cy="616451"/>
          </a:xfrm>
        </p:spPr>
        <p:txBody>
          <a:bodyPr>
            <a:noAutofit/>
          </a:bodyPr>
          <a:lstStyle/>
          <a:p>
            <a:r>
              <a:rPr lang="es-ES" sz="2400" dirty="0"/>
              <a:t>Resultados experimentales</a:t>
            </a:r>
            <a:endParaRPr lang="es-ES" sz="3200" i="1" dirty="0"/>
          </a:p>
        </p:txBody>
      </p:sp>
      <p:pic>
        <p:nvPicPr>
          <p:cNvPr id="6" name="Prototype 1 - Google Chrome 2021-07-17 12-47-42">
            <a:hlinkClick r:id="" action="ppaction://media"/>
            <a:extLst>
              <a:ext uri="{FF2B5EF4-FFF2-40B4-BE49-F238E27FC236}">
                <a16:creationId xmlns:a16="http://schemas.microsoft.com/office/drawing/2014/main" id="{30357221-C672-44D6-B170-7AE21F514B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06979" y="985423"/>
            <a:ext cx="9378042" cy="5080000"/>
          </a:xfrm>
        </p:spPr>
      </p:pic>
    </p:spTree>
    <p:extLst>
      <p:ext uri="{BB962C8B-B14F-4D97-AF65-F5344CB8AC3E}">
        <p14:creationId xmlns:p14="http://schemas.microsoft.com/office/powerpoint/2010/main" val="14269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solidFill>
                  <a:schemeClr val="bg2">
                    <a:lumMod val="90000"/>
                  </a:schemeClr>
                </a:solidFill>
              </a:rPr>
              <a:t>Motivación y objetivos</a:t>
            </a:r>
          </a:p>
          <a:p>
            <a:pPr marL="514350" indent="-514350">
              <a:buAutoNum type="arabicPeriod"/>
            </a:pPr>
            <a:r>
              <a:rPr lang="es-ES" dirty="0">
                <a:solidFill>
                  <a:schemeClr val="bg2">
                    <a:lumMod val="90000"/>
                  </a:schemeClr>
                </a:solidFill>
              </a:rPr>
              <a:t>Modelos de clasificación automática</a:t>
            </a:r>
          </a:p>
          <a:p>
            <a:pPr marL="514350" indent="-514350">
              <a:buAutoNum type="arabicPeriod"/>
            </a:pPr>
            <a:r>
              <a:rPr lang="es-ES" dirty="0">
                <a:solidFill>
                  <a:schemeClr val="bg2">
                    <a:lumMod val="90000"/>
                  </a:schemeClr>
                </a:solidFill>
              </a:rPr>
              <a:t>Modelos de representación del lenguaje</a:t>
            </a:r>
          </a:p>
          <a:p>
            <a:pPr marL="514350" indent="-514350">
              <a:buAutoNum type="arabicPeriod"/>
            </a:pPr>
            <a:r>
              <a:rPr lang="es-ES" dirty="0">
                <a:solidFill>
                  <a:schemeClr val="bg2">
                    <a:lumMod val="90000"/>
                  </a:schemeClr>
                </a:solidFill>
              </a:rPr>
              <a:t>Elaboración y análisis del </a:t>
            </a:r>
            <a:r>
              <a:rPr lang="es-ES" i="1" dirty="0">
                <a:solidFill>
                  <a:schemeClr val="bg2">
                    <a:lumMod val="90000"/>
                  </a:schemeClr>
                </a:solidFill>
              </a:rPr>
              <a:t>corpus</a:t>
            </a:r>
          </a:p>
          <a:p>
            <a:pPr marL="514350" indent="-514350">
              <a:buAutoNum type="arabicPeriod"/>
            </a:pPr>
            <a:r>
              <a:rPr lang="es-ES" dirty="0">
                <a:solidFill>
                  <a:schemeClr val="bg2">
                    <a:lumMod val="90000"/>
                  </a:schemeClr>
                </a:solidFill>
              </a:rPr>
              <a:t>Resultados experimentales</a:t>
            </a:r>
          </a:p>
          <a:p>
            <a:pPr marL="514350" indent="-514350">
              <a:buAutoNum type="arabicPeriod"/>
            </a:pPr>
            <a:r>
              <a:rPr lang="es-ES" dirty="0"/>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25</a:t>
            </a:fld>
            <a:endParaRPr lang="es-ES"/>
          </a:p>
        </p:txBody>
      </p:sp>
    </p:spTree>
    <p:extLst>
      <p:ext uri="{BB962C8B-B14F-4D97-AF65-F5344CB8AC3E}">
        <p14:creationId xmlns:p14="http://schemas.microsoft.com/office/powerpoint/2010/main" val="346037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14FB8E-44FD-481D-BE0F-1E106757DAC4}"/>
              </a:ext>
            </a:extLst>
          </p:cNvPr>
          <p:cNvSpPr>
            <a:spLocks noGrp="1"/>
          </p:cNvSpPr>
          <p:nvPr>
            <p:ph idx="1"/>
          </p:nvPr>
        </p:nvSpPr>
        <p:spPr/>
        <p:txBody>
          <a:bodyPr>
            <a:normAutofit lnSpcReduction="10000"/>
          </a:bodyPr>
          <a:lstStyle/>
          <a:p>
            <a:pPr marL="0" indent="0">
              <a:buNone/>
            </a:pPr>
            <a:r>
              <a:rPr lang="es-ES" dirty="0"/>
              <a:t>Conclusiones:</a:t>
            </a:r>
          </a:p>
          <a:p>
            <a:r>
              <a:rPr lang="es-ES" dirty="0"/>
              <a:t>Se ha entrenado con éxito diversos modelos.</a:t>
            </a:r>
          </a:p>
          <a:p>
            <a:r>
              <a:rPr lang="es-ES" dirty="0"/>
              <a:t>Se ha entrenado con éxito con TF-IDF y </a:t>
            </a:r>
            <a:r>
              <a:rPr lang="es-ES" i="1" dirty="0" err="1"/>
              <a:t>embeddings</a:t>
            </a:r>
            <a:r>
              <a:rPr lang="es-ES" dirty="0"/>
              <a:t>.</a:t>
            </a:r>
          </a:p>
          <a:p>
            <a:r>
              <a:rPr lang="es-ES" dirty="0"/>
              <a:t>Se ha determinado que sí es posible la realización de la herramienta.</a:t>
            </a:r>
          </a:p>
          <a:p>
            <a:endParaRPr lang="es-ES" dirty="0"/>
          </a:p>
          <a:p>
            <a:pPr marL="0" indent="0">
              <a:buNone/>
            </a:pPr>
            <a:r>
              <a:rPr lang="es-ES" dirty="0"/>
              <a:t>Trabajo futuro:</a:t>
            </a:r>
          </a:p>
          <a:p>
            <a:r>
              <a:rPr lang="es-ES" dirty="0"/>
              <a:t>Realización de </a:t>
            </a:r>
            <a:r>
              <a:rPr lang="es-ES" i="1" dirty="0" err="1"/>
              <a:t>hyperparameter</a:t>
            </a:r>
            <a:r>
              <a:rPr lang="es-ES" i="1" dirty="0"/>
              <a:t> </a:t>
            </a:r>
            <a:r>
              <a:rPr lang="es-ES" i="1" dirty="0" err="1"/>
              <a:t>tuning</a:t>
            </a:r>
            <a:r>
              <a:rPr lang="es-ES" dirty="0"/>
              <a:t>.</a:t>
            </a:r>
          </a:p>
          <a:p>
            <a:r>
              <a:rPr lang="es-ES" dirty="0"/>
              <a:t>Generar otros modelos de </a:t>
            </a:r>
            <a:r>
              <a:rPr lang="es-ES" i="1" dirty="0" err="1"/>
              <a:t>embeddings</a:t>
            </a:r>
            <a:r>
              <a:rPr lang="es-ES" dirty="0"/>
              <a:t> o uso de </a:t>
            </a:r>
            <a:r>
              <a:rPr lang="es-ES" i="1" dirty="0" err="1"/>
              <a:t>transformers</a:t>
            </a:r>
            <a:r>
              <a:rPr lang="es-ES" dirty="0"/>
              <a:t>.</a:t>
            </a:r>
          </a:p>
          <a:p>
            <a:r>
              <a:rPr lang="es-ES" dirty="0"/>
              <a:t>Implementación de la herramienta.</a:t>
            </a:r>
          </a:p>
          <a:p>
            <a:endParaRPr lang="es-ES" dirty="0"/>
          </a:p>
        </p:txBody>
      </p:sp>
      <p:sp>
        <p:nvSpPr>
          <p:cNvPr id="4" name="Marcador de fecha 3">
            <a:extLst>
              <a:ext uri="{FF2B5EF4-FFF2-40B4-BE49-F238E27FC236}">
                <a16:creationId xmlns:a16="http://schemas.microsoft.com/office/drawing/2014/main" id="{7C66BCC7-80A6-4903-8CF0-FEA837E10790}"/>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E73FA144-B476-4178-A6DA-63FFE1879A0D}"/>
              </a:ext>
            </a:extLst>
          </p:cNvPr>
          <p:cNvSpPr>
            <a:spLocks noGrp="1"/>
          </p:cNvSpPr>
          <p:nvPr>
            <p:ph type="sldNum" sz="quarter" idx="12"/>
          </p:nvPr>
        </p:nvSpPr>
        <p:spPr/>
        <p:txBody>
          <a:bodyPr/>
          <a:lstStyle/>
          <a:p>
            <a:fld id="{10C2A8C1-6480-4F47-9B80-545074F60747}" type="slidenum">
              <a:rPr lang="es-ES" smtClean="0"/>
              <a:t>26</a:t>
            </a:fld>
            <a:endParaRPr lang="es-ES"/>
          </a:p>
        </p:txBody>
      </p:sp>
      <p:sp>
        <p:nvSpPr>
          <p:cNvPr id="6" name="Título 1">
            <a:extLst>
              <a:ext uri="{FF2B5EF4-FFF2-40B4-BE49-F238E27FC236}">
                <a16:creationId xmlns:a16="http://schemas.microsoft.com/office/drawing/2014/main" id="{23203A9C-9B71-439E-9A60-D0EBD9049E0F}"/>
              </a:ext>
            </a:extLst>
          </p:cNvPr>
          <p:cNvSpPr>
            <a:spLocks noGrp="1"/>
          </p:cNvSpPr>
          <p:nvPr>
            <p:ph type="title"/>
          </p:nvPr>
        </p:nvSpPr>
        <p:spPr>
          <a:xfrm>
            <a:off x="838200" y="159482"/>
            <a:ext cx="3929093" cy="616451"/>
          </a:xfrm>
        </p:spPr>
        <p:txBody>
          <a:bodyPr>
            <a:noAutofit/>
          </a:bodyPr>
          <a:lstStyle/>
          <a:p>
            <a:r>
              <a:rPr lang="es-ES" sz="2400" dirty="0"/>
              <a:t>Conclusiones y trabajo futuro</a:t>
            </a:r>
            <a:endParaRPr lang="es-ES" sz="3200" i="1" dirty="0"/>
          </a:p>
        </p:txBody>
      </p:sp>
    </p:spTree>
    <p:extLst>
      <p:ext uri="{BB962C8B-B14F-4D97-AF65-F5344CB8AC3E}">
        <p14:creationId xmlns:p14="http://schemas.microsoft.com/office/powerpoint/2010/main" val="158228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87B5A-419F-4E6D-839D-FCB812913474}"/>
              </a:ext>
            </a:extLst>
          </p:cNvPr>
          <p:cNvSpPr>
            <a:spLocks noGrp="1"/>
          </p:cNvSpPr>
          <p:nvPr>
            <p:ph type="ctrTitle"/>
          </p:nvPr>
        </p:nvSpPr>
        <p:spPr>
          <a:xfrm>
            <a:off x="1524000" y="1083075"/>
            <a:ext cx="9144000" cy="1679695"/>
          </a:xfrm>
        </p:spPr>
        <p:txBody>
          <a:bodyPr>
            <a:normAutofit fontScale="90000"/>
          </a:bodyPr>
          <a:lstStyle/>
          <a:p>
            <a:r>
              <a:rPr lang="es-ES" b="0" i="0" dirty="0">
                <a:effectLst/>
                <a:latin typeface="Arial" panose="020B0604020202020204" pitchFamily="34" charset="0"/>
              </a:rPr>
              <a:t>Clasificación de textos basada en redes neuronales</a:t>
            </a:r>
            <a:endParaRPr lang="es-ES" dirty="0"/>
          </a:p>
        </p:txBody>
      </p:sp>
      <p:sp>
        <p:nvSpPr>
          <p:cNvPr id="3" name="Subtítulo 2">
            <a:extLst>
              <a:ext uri="{FF2B5EF4-FFF2-40B4-BE49-F238E27FC236}">
                <a16:creationId xmlns:a16="http://schemas.microsoft.com/office/drawing/2014/main" id="{8F032F31-A10F-49FD-A079-7F623D664995}"/>
              </a:ext>
            </a:extLst>
          </p:cNvPr>
          <p:cNvSpPr>
            <a:spLocks noGrp="1"/>
          </p:cNvSpPr>
          <p:nvPr>
            <p:ph type="subTitle" idx="1"/>
          </p:nvPr>
        </p:nvSpPr>
        <p:spPr>
          <a:xfrm>
            <a:off x="4370772" y="3005974"/>
            <a:ext cx="3450454" cy="1174432"/>
          </a:xfrm>
        </p:spPr>
        <p:txBody>
          <a:bodyPr>
            <a:normAutofit/>
          </a:bodyPr>
          <a:lstStyle/>
          <a:p>
            <a:r>
              <a:rPr lang="es-ES" sz="1800" dirty="0">
                <a:solidFill>
                  <a:schemeClr val="tx1">
                    <a:lumMod val="65000"/>
                    <a:lumOff val="35000"/>
                  </a:schemeClr>
                </a:solidFill>
                <a:latin typeface="Arial" panose="020B0604020202020204" pitchFamily="34" charset="0"/>
                <a:cs typeface="Arial" panose="020B0604020202020204" pitchFamily="34" charset="0"/>
              </a:rPr>
              <a:t>TRABAJO FIN DE GRADO</a:t>
            </a:r>
          </a:p>
          <a:p>
            <a:r>
              <a:rPr lang="es-ES" sz="1800" dirty="0">
                <a:solidFill>
                  <a:schemeClr val="tx1">
                    <a:lumMod val="65000"/>
                    <a:lumOff val="35000"/>
                  </a:schemeClr>
                </a:solidFill>
                <a:latin typeface="Arial" panose="020B0604020202020204" pitchFamily="34" charset="0"/>
                <a:cs typeface="Arial" panose="020B0604020202020204" pitchFamily="34" charset="0"/>
              </a:rPr>
              <a:t>Grado en Ingeniería Informática</a:t>
            </a:r>
          </a:p>
          <a:p>
            <a:r>
              <a:rPr lang="es-ES" sz="1800" dirty="0">
                <a:solidFill>
                  <a:schemeClr val="tx1">
                    <a:lumMod val="65000"/>
                    <a:lumOff val="35000"/>
                  </a:schemeClr>
                </a:solidFill>
                <a:latin typeface="Arial" panose="020B0604020202020204" pitchFamily="34" charset="0"/>
                <a:cs typeface="Arial" panose="020B0604020202020204" pitchFamily="34" charset="0"/>
              </a:rPr>
              <a:t>Curso 2020-2021</a:t>
            </a:r>
            <a:endParaRPr lang="es-E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4152235A-E5CA-4EDE-9643-B487BBDC19A2}"/>
              </a:ext>
            </a:extLst>
          </p:cNvPr>
          <p:cNvSpPr>
            <a:spLocks noGrp="1"/>
          </p:cNvSpPr>
          <p:nvPr>
            <p:ph type="dt" sz="half" idx="10"/>
          </p:nvPr>
        </p:nvSpPr>
        <p:spPr/>
        <p:txBody>
          <a:bodyPr/>
          <a:lstStyle/>
          <a:p>
            <a:fld id="{BA869C3C-9B4A-4A36-9148-993E709D5B73}" type="datetime1">
              <a:rPr lang="es-ES" smtClean="0"/>
              <a:t>18/07/2021</a:t>
            </a:fld>
            <a:endParaRPr lang="es-ES"/>
          </a:p>
        </p:txBody>
      </p:sp>
      <p:sp>
        <p:nvSpPr>
          <p:cNvPr id="5" name="Marcador de número de diapositiva 4">
            <a:extLst>
              <a:ext uri="{FF2B5EF4-FFF2-40B4-BE49-F238E27FC236}">
                <a16:creationId xmlns:a16="http://schemas.microsoft.com/office/drawing/2014/main" id="{727B6B11-B70E-4A1C-A469-01B9BB718A59}"/>
              </a:ext>
            </a:extLst>
          </p:cNvPr>
          <p:cNvSpPr>
            <a:spLocks noGrp="1"/>
          </p:cNvSpPr>
          <p:nvPr>
            <p:ph type="sldNum" sz="quarter" idx="12"/>
          </p:nvPr>
        </p:nvSpPr>
        <p:spPr/>
        <p:txBody>
          <a:bodyPr/>
          <a:lstStyle/>
          <a:p>
            <a:fld id="{10C2A8C1-6480-4F47-9B80-545074F60747}" type="slidenum">
              <a:rPr lang="es-ES" smtClean="0"/>
              <a:t>27</a:t>
            </a:fld>
            <a:endParaRPr lang="es-ES"/>
          </a:p>
        </p:txBody>
      </p:sp>
      <p:sp>
        <p:nvSpPr>
          <p:cNvPr id="6" name="Subtítulo 2">
            <a:extLst>
              <a:ext uri="{FF2B5EF4-FFF2-40B4-BE49-F238E27FC236}">
                <a16:creationId xmlns:a16="http://schemas.microsoft.com/office/drawing/2014/main" id="{29CCC75B-F8D9-476C-A797-C29BBBC21FDB}"/>
              </a:ext>
            </a:extLst>
          </p:cNvPr>
          <p:cNvSpPr txBox="1">
            <a:spLocks/>
          </p:cNvSpPr>
          <p:nvPr/>
        </p:nvSpPr>
        <p:spPr>
          <a:xfrm>
            <a:off x="3819143" y="4576399"/>
            <a:ext cx="4553711" cy="136620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i="1" dirty="0">
                <a:latin typeface="Arial" panose="020B0604020202020204" pitchFamily="34" charset="0"/>
                <a:cs typeface="Arial" panose="020B0604020202020204" pitchFamily="34" charset="0"/>
              </a:rPr>
              <a:t>Autor</a:t>
            </a:r>
            <a:r>
              <a:rPr lang="es-ES" dirty="0">
                <a:latin typeface="Arial" panose="020B0604020202020204" pitchFamily="34" charset="0"/>
                <a:cs typeface="Arial" panose="020B0604020202020204" pitchFamily="34" charset="0"/>
              </a:rPr>
              <a:t>: 	 Mario Campos Mocholí</a:t>
            </a:r>
          </a:p>
          <a:p>
            <a:pPr algn="l"/>
            <a:r>
              <a:rPr lang="es-ES" i="1" dirty="0">
                <a:latin typeface="Arial" panose="020B0604020202020204" pitchFamily="34" charset="0"/>
                <a:cs typeface="Arial" panose="020B0604020202020204" pitchFamily="34" charset="0"/>
              </a:rPr>
              <a:t>Tutores</a:t>
            </a:r>
            <a:r>
              <a:rPr lang="es-ES" dirty="0">
                <a:latin typeface="Arial" panose="020B0604020202020204" pitchFamily="34" charset="0"/>
                <a:cs typeface="Arial" panose="020B0604020202020204" pitchFamily="34" charset="0"/>
              </a:rPr>
              <a:t>: </a:t>
            </a:r>
            <a:r>
              <a:rPr lang="es-ES" b="0" i="0" dirty="0">
                <a:effectLst/>
                <a:latin typeface="Arial" panose="020B0604020202020204" pitchFamily="34" charset="0"/>
                <a:cs typeface="Arial" panose="020B0604020202020204" pitchFamily="34" charset="0"/>
              </a:rPr>
              <a:t>Encarnación Segarra Soriano</a:t>
            </a:r>
          </a:p>
          <a:p>
            <a:pPr algn="l"/>
            <a:r>
              <a:rPr lang="es-ES" b="0" i="0" dirty="0">
                <a:effectLst/>
                <a:latin typeface="Arial" panose="020B0604020202020204" pitchFamily="34" charset="0"/>
                <a:cs typeface="Arial" panose="020B0604020202020204" pitchFamily="34" charset="0"/>
              </a:rPr>
              <a:t>	 Lluís </a:t>
            </a:r>
            <a:r>
              <a:rPr lang="es-ES" b="0" i="0" dirty="0" err="1">
                <a:effectLst/>
                <a:latin typeface="Arial" panose="020B0604020202020204" pitchFamily="34" charset="0"/>
                <a:cs typeface="Arial" panose="020B0604020202020204" pitchFamily="34" charset="0"/>
              </a:rPr>
              <a:t>Felip</a:t>
            </a:r>
            <a:r>
              <a:rPr lang="es-ES" b="0" i="0" dirty="0">
                <a:effectLst/>
                <a:latin typeface="Arial" panose="020B0604020202020204" pitchFamily="34" charset="0"/>
                <a:cs typeface="Arial" panose="020B0604020202020204" pitchFamily="34" charset="0"/>
              </a:rPr>
              <a:t> Hurtado Oliver</a:t>
            </a:r>
          </a:p>
          <a:p>
            <a:pPr algn="l"/>
            <a:r>
              <a:rPr lang="es-ES" b="0" i="0" dirty="0">
                <a:effectLst/>
                <a:latin typeface="Arial" panose="020B0604020202020204" pitchFamily="34" charset="0"/>
                <a:cs typeface="Arial" panose="020B0604020202020204" pitchFamily="34" charset="0"/>
              </a:rPr>
              <a:t>	 Emilio Sanchis Arnal</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998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t>Motivación y objetivos</a:t>
            </a:r>
          </a:p>
          <a:p>
            <a:pPr marL="514350" indent="-514350">
              <a:buAutoNum type="arabicPeriod"/>
            </a:pPr>
            <a:r>
              <a:rPr lang="es-ES" dirty="0">
                <a:solidFill>
                  <a:schemeClr val="bg2">
                    <a:lumMod val="90000"/>
                  </a:schemeClr>
                </a:solidFill>
              </a:rPr>
              <a:t>Modelos de clasificación automática</a:t>
            </a:r>
          </a:p>
          <a:p>
            <a:pPr marL="514350" indent="-514350">
              <a:buAutoNum type="arabicPeriod"/>
            </a:pPr>
            <a:r>
              <a:rPr lang="es-ES" dirty="0">
                <a:solidFill>
                  <a:schemeClr val="bg2">
                    <a:lumMod val="90000"/>
                  </a:schemeClr>
                </a:solidFill>
              </a:rPr>
              <a:t>Modelos de representación del lenguaje</a:t>
            </a:r>
          </a:p>
          <a:p>
            <a:pPr marL="514350" indent="-514350">
              <a:buAutoNum type="arabicPeriod"/>
            </a:pPr>
            <a:r>
              <a:rPr lang="es-ES" dirty="0">
                <a:solidFill>
                  <a:schemeClr val="bg2">
                    <a:lumMod val="90000"/>
                  </a:schemeClr>
                </a:solidFill>
              </a:rPr>
              <a:t>Elaboración y análisis del </a:t>
            </a:r>
            <a:r>
              <a:rPr lang="es-ES" i="1" dirty="0">
                <a:solidFill>
                  <a:schemeClr val="bg2">
                    <a:lumMod val="90000"/>
                  </a:schemeClr>
                </a:solidFill>
              </a:rPr>
              <a:t>corpus</a:t>
            </a:r>
          </a:p>
          <a:p>
            <a:pPr marL="514350" indent="-514350">
              <a:buAutoNum type="arabicPeriod"/>
            </a:pPr>
            <a:r>
              <a:rPr lang="es-ES" dirty="0">
                <a:solidFill>
                  <a:schemeClr val="bg2">
                    <a:lumMod val="90000"/>
                  </a:schemeClr>
                </a:solidFill>
              </a:rPr>
              <a:t>Resultados experimentales</a:t>
            </a:r>
          </a:p>
          <a:p>
            <a:pPr marL="514350" indent="-514350">
              <a:buAutoNum type="arabicPeriod"/>
            </a:pPr>
            <a:r>
              <a:rPr lang="es-ES" dirty="0">
                <a:solidFill>
                  <a:schemeClr val="bg2">
                    <a:lumMod val="90000"/>
                  </a:schemeClr>
                </a:solidFill>
              </a:rPr>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3</a:t>
            </a:fld>
            <a:endParaRPr lang="es-ES"/>
          </a:p>
        </p:txBody>
      </p:sp>
    </p:spTree>
    <p:extLst>
      <p:ext uri="{BB962C8B-B14F-4D97-AF65-F5344CB8AC3E}">
        <p14:creationId xmlns:p14="http://schemas.microsoft.com/office/powerpoint/2010/main" val="3557187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85B30-7BA9-4531-9969-F7BBC247C962}"/>
              </a:ext>
            </a:extLst>
          </p:cNvPr>
          <p:cNvSpPr>
            <a:spLocks noGrp="1"/>
          </p:cNvSpPr>
          <p:nvPr>
            <p:ph type="title"/>
          </p:nvPr>
        </p:nvSpPr>
        <p:spPr/>
        <p:txBody>
          <a:bodyPr>
            <a:normAutofit fontScale="90000"/>
          </a:bodyPr>
          <a:lstStyle/>
          <a:p>
            <a:br>
              <a:rPr lang="es-ES" sz="3200" dirty="0"/>
            </a:br>
            <a:r>
              <a:rPr lang="es-ES" sz="3200" dirty="0"/>
              <a:t>Motivación y objetivos</a:t>
            </a:r>
            <a:br>
              <a:rPr lang="es-ES" dirty="0"/>
            </a:br>
            <a:endParaRPr lang="es-ES" dirty="0"/>
          </a:p>
        </p:txBody>
      </p:sp>
      <p:sp>
        <p:nvSpPr>
          <p:cNvPr id="3" name="Marcador de contenido 2">
            <a:extLst>
              <a:ext uri="{FF2B5EF4-FFF2-40B4-BE49-F238E27FC236}">
                <a16:creationId xmlns:a16="http://schemas.microsoft.com/office/drawing/2014/main" id="{306E2A81-20A0-46BC-9DE9-50230EE7D79E}"/>
              </a:ext>
            </a:extLst>
          </p:cNvPr>
          <p:cNvSpPr>
            <a:spLocks noGrp="1"/>
          </p:cNvSpPr>
          <p:nvPr>
            <p:ph idx="1"/>
          </p:nvPr>
        </p:nvSpPr>
        <p:spPr/>
        <p:txBody>
          <a:bodyPr numCol="1"/>
          <a:lstStyle/>
          <a:p>
            <a:r>
              <a:rPr lang="es-ES" dirty="0"/>
              <a:t>Determinar si es posible realizar herramienta de apoyo a la catalogación para la CVMC</a:t>
            </a:r>
          </a:p>
          <a:p>
            <a:r>
              <a:rPr lang="es-ES" dirty="0"/>
              <a:t>Elaboración de un </a:t>
            </a:r>
            <a:r>
              <a:rPr lang="es-ES" i="1" dirty="0"/>
              <a:t>corpus</a:t>
            </a:r>
            <a:r>
              <a:rPr lang="es-ES" dirty="0"/>
              <a:t> único.</a:t>
            </a:r>
          </a:p>
          <a:p>
            <a:r>
              <a:rPr lang="es-ES" dirty="0"/>
              <a:t>Aplicar técnicas de NLP para textos en catalán.</a:t>
            </a:r>
          </a:p>
          <a:p>
            <a:r>
              <a:rPr lang="es-ES" b="0" i="0" dirty="0">
                <a:solidFill>
                  <a:srgbClr val="000000"/>
                </a:solidFill>
                <a:effectLst/>
                <a:latin typeface="Menlo"/>
              </a:rPr>
              <a:t>Representar el conjunto de noticias mediante </a:t>
            </a:r>
            <a:r>
              <a:rPr lang="es-ES" b="0" i="1" dirty="0" err="1">
                <a:solidFill>
                  <a:srgbClr val="000000"/>
                </a:solidFill>
                <a:effectLst/>
                <a:latin typeface="Menlo"/>
              </a:rPr>
              <a:t>embeddings</a:t>
            </a:r>
            <a:r>
              <a:rPr lang="es-ES" dirty="0"/>
              <a:t>.</a:t>
            </a:r>
          </a:p>
          <a:p>
            <a:r>
              <a:rPr lang="es-ES" b="0" i="0" dirty="0">
                <a:solidFill>
                  <a:srgbClr val="000000"/>
                </a:solidFill>
                <a:effectLst/>
                <a:latin typeface="Menlo"/>
              </a:rPr>
              <a:t>Evaluar modelos de clasificación automática sobre el conjunto de noticias</a:t>
            </a:r>
            <a:r>
              <a:rPr lang="es-ES" dirty="0"/>
              <a:t>.</a:t>
            </a:r>
          </a:p>
        </p:txBody>
      </p:sp>
      <p:sp>
        <p:nvSpPr>
          <p:cNvPr id="4" name="Marcador de fecha 3">
            <a:extLst>
              <a:ext uri="{FF2B5EF4-FFF2-40B4-BE49-F238E27FC236}">
                <a16:creationId xmlns:a16="http://schemas.microsoft.com/office/drawing/2014/main" id="{00876121-74A3-4C8D-BECB-1A3EDB90BABA}"/>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3C721E51-4F46-4A4C-83B4-5AB61894B39F}"/>
              </a:ext>
            </a:extLst>
          </p:cNvPr>
          <p:cNvSpPr>
            <a:spLocks noGrp="1"/>
          </p:cNvSpPr>
          <p:nvPr>
            <p:ph type="sldNum" sz="quarter" idx="12"/>
          </p:nvPr>
        </p:nvSpPr>
        <p:spPr/>
        <p:txBody>
          <a:bodyPr/>
          <a:lstStyle/>
          <a:p>
            <a:fld id="{10C2A8C1-6480-4F47-9B80-545074F60747}" type="slidenum">
              <a:rPr lang="es-ES" smtClean="0"/>
              <a:t>4</a:t>
            </a:fld>
            <a:endParaRPr lang="es-ES"/>
          </a:p>
        </p:txBody>
      </p:sp>
    </p:spTree>
    <p:extLst>
      <p:ext uri="{BB962C8B-B14F-4D97-AF65-F5344CB8AC3E}">
        <p14:creationId xmlns:p14="http://schemas.microsoft.com/office/powerpoint/2010/main" val="310865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solidFill>
                  <a:schemeClr val="bg2">
                    <a:lumMod val="90000"/>
                  </a:schemeClr>
                </a:solidFill>
              </a:rPr>
              <a:t>Motivación y objetivos</a:t>
            </a:r>
          </a:p>
          <a:p>
            <a:pPr marL="514350" indent="-514350">
              <a:buAutoNum type="arabicPeriod"/>
            </a:pPr>
            <a:r>
              <a:rPr lang="es-ES" dirty="0"/>
              <a:t>Modelos de clasificación automática</a:t>
            </a:r>
          </a:p>
          <a:p>
            <a:pPr marL="514350" indent="-514350">
              <a:buAutoNum type="arabicPeriod"/>
            </a:pPr>
            <a:r>
              <a:rPr lang="es-ES" dirty="0">
                <a:solidFill>
                  <a:schemeClr val="bg2">
                    <a:lumMod val="90000"/>
                  </a:schemeClr>
                </a:solidFill>
              </a:rPr>
              <a:t>Modelos de representación del lenguaje</a:t>
            </a:r>
          </a:p>
          <a:p>
            <a:pPr marL="514350" indent="-514350">
              <a:buAutoNum type="arabicPeriod"/>
            </a:pPr>
            <a:r>
              <a:rPr lang="es-ES" dirty="0">
                <a:solidFill>
                  <a:schemeClr val="bg2">
                    <a:lumMod val="90000"/>
                  </a:schemeClr>
                </a:solidFill>
              </a:rPr>
              <a:t>Elaboración y análisis del </a:t>
            </a:r>
            <a:r>
              <a:rPr lang="es-ES" i="1" dirty="0">
                <a:solidFill>
                  <a:schemeClr val="bg2">
                    <a:lumMod val="90000"/>
                  </a:schemeClr>
                </a:solidFill>
              </a:rPr>
              <a:t>corpus</a:t>
            </a:r>
          </a:p>
          <a:p>
            <a:pPr marL="514350" indent="-514350">
              <a:buAutoNum type="arabicPeriod"/>
            </a:pPr>
            <a:r>
              <a:rPr lang="es-ES" dirty="0">
                <a:solidFill>
                  <a:schemeClr val="bg2">
                    <a:lumMod val="90000"/>
                  </a:schemeClr>
                </a:solidFill>
              </a:rPr>
              <a:t>Resultados experimentales</a:t>
            </a:r>
          </a:p>
          <a:p>
            <a:pPr marL="514350" indent="-514350">
              <a:buAutoNum type="arabicPeriod"/>
            </a:pPr>
            <a:r>
              <a:rPr lang="es-ES" dirty="0">
                <a:solidFill>
                  <a:schemeClr val="bg2">
                    <a:lumMod val="90000"/>
                  </a:schemeClr>
                </a:solidFill>
              </a:rPr>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5</a:t>
            </a:fld>
            <a:endParaRPr lang="es-ES"/>
          </a:p>
        </p:txBody>
      </p:sp>
    </p:spTree>
    <p:extLst>
      <p:ext uri="{BB962C8B-B14F-4D97-AF65-F5344CB8AC3E}">
        <p14:creationId xmlns:p14="http://schemas.microsoft.com/office/powerpoint/2010/main" val="358250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8CBA0-10B8-418A-872D-BF55EE129E11}"/>
              </a:ext>
            </a:extLst>
          </p:cNvPr>
          <p:cNvSpPr>
            <a:spLocks noGrp="1"/>
          </p:cNvSpPr>
          <p:nvPr>
            <p:ph type="title"/>
          </p:nvPr>
        </p:nvSpPr>
        <p:spPr>
          <a:xfrm>
            <a:off x="838200" y="159482"/>
            <a:ext cx="3929093" cy="616451"/>
          </a:xfrm>
        </p:spPr>
        <p:txBody>
          <a:bodyPr>
            <a:noAutofit/>
          </a:bodyPr>
          <a:lstStyle/>
          <a:p>
            <a:br>
              <a:rPr lang="es-ES" sz="2400" dirty="0"/>
            </a:br>
            <a:r>
              <a:rPr lang="es-ES" sz="2400" dirty="0"/>
              <a:t>Modelos de clasificación automática</a:t>
            </a:r>
            <a:br>
              <a:rPr lang="es-ES" sz="3200" dirty="0"/>
            </a:br>
            <a:endParaRPr lang="es-ES" sz="3200" dirty="0"/>
          </a:p>
        </p:txBody>
      </p:sp>
      <p:sp>
        <p:nvSpPr>
          <p:cNvPr id="3" name="Marcador de contenido 2">
            <a:extLst>
              <a:ext uri="{FF2B5EF4-FFF2-40B4-BE49-F238E27FC236}">
                <a16:creationId xmlns:a16="http://schemas.microsoft.com/office/drawing/2014/main" id="{28527681-315C-49BA-A51F-8A55353EAAAB}"/>
              </a:ext>
            </a:extLst>
          </p:cNvPr>
          <p:cNvSpPr>
            <a:spLocks noGrp="1"/>
          </p:cNvSpPr>
          <p:nvPr>
            <p:ph idx="1"/>
          </p:nvPr>
        </p:nvSpPr>
        <p:spPr>
          <a:xfrm>
            <a:off x="838200" y="1269507"/>
            <a:ext cx="10515600" cy="4725236"/>
          </a:xfrm>
        </p:spPr>
        <p:txBody>
          <a:bodyPr numCol="2">
            <a:normAutofit/>
          </a:bodyPr>
          <a:lstStyle/>
          <a:p>
            <a:r>
              <a:rPr lang="es-ES" dirty="0" err="1"/>
              <a:t>Naive</a:t>
            </a:r>
            <a:r>
              <a:rPr lang="es-ES" dirty="0"/>
              <a:t> Bayes</a:t>
            </a:r>
          </a:p>
          <a:p>
            <a:r>
              <a:rPr lang="es-ES" dirty="0" err="1"/>
              <a:t>Support</a:t>
            </a:r>
            <a:r>
              <a:rPr lang="es-ES" dirty="0"/>
              <a:t> Vector Machine</a:t>
            </a:r>
          </a:p>
          <a:p>
            <a:endParaRPr lang="es-ES" dirty="0"/>
          </a:p>
          <a:p>
            <a:endParaRPr lang="es-ES" dirty="0"/>
          </a:p>
          <a:p>
            <a:endParaRPr lang="es-ES" dirty="0"/>
          </a:p>
          <a:p>
            <a:endParaRPr lang="es-ES" dirty="0"/>
          </a:p>
          <a:p>
            <a:endParaRPr lang="es-ES" dirty="0"/>
          </a:p>
          <a:p>
            <a:pPr marL="0" indent="0">
              <a:buNone/>
            </a:pPr>
            <a:endParaRPr lang="es-ES" dirty="0"/>
          </a:p>
          <a:p>
            <a:pPr marL="0" indent="0">
              <a:buNone/>
            </a:pPr>
            <a:endParaRPr lang="es-ES" dirty="0"/>
          </a:p>
          <a:p>
            <a:r>
              <a:rPr lang="es-ES" dirty="0" err="1"/>
              <a:t>Random</a:t>
            </a:r>
            <a:r>
              <a:rPr lang="es-ES" dirty="0"/>
              <a:t> </a:t>
            </a:r>
            <a:r>
              <a:rPr lang="es-ES" dirty="0" err="1"/>
              <a:t>Forests</a:t>
            </a:r>
            <a:endParaRPr lang="es-ES" dirty="0"/>
          </a:p>
        </p:txBody>
      </p:sp>
      <p:sp>
        <p:nvSpPr>
          <p:cNvPr id="4" name="Marcador de fecha 3">
            <a:extLst>
              <a:ext uri="{FF2B5EF4-FFF2-40B4-BE49-F238E27FC236}">
                <a16:creationId xmlns:a16="http://schemas.microsoft.com/office/drawing/2014/main" id="{9F790611-4A5B-4EE2-AA6B-48C662124F07}"/>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90DAC9FE-AC55-4D86-A738-8B7F536AE86B}"/>
              </a:ext>
            </a:extLst>
          </p:cNvPr>
          <p:cNvSpPr>
            <a:spLocks noGrp="1"/>
          </p:cNvSpPr>
          <p:nvPr>
            <p:ph type="sldNum" sz="quarter" idx="12"/>
          </p:nvPr>
        </p:nvSpPr>
        <p:spPr/>
        <p:txBody>
          <a:bodyPr/>
          <a:lstStyle/>
          <a:p>
            <a:fld id="{10C2A8C1-6480-4F47-9B80-545074F60747}" type="slidenum">
              <a:rPr lang="es-ES" smtClean="0"/>
              <a:t>6</a:t>
            </a:fld>
            <a:endParaRPr lang="es-ES"/>
          </a:p>
        </p:txBody>
      </p:sp>
      <p:pic>
        <p:nvPicPr>
          <p:cNvPr id="7" name="Imagen 6">
            <a:extLst>
              <a:ext uri="{FF2B5EF4-FFF2-40B4-BE49-F238E27FC236}">
                <a16:creationId xmlns:a16="http://schemas.microsoft.com/office/drawing/2014/main" id="{72110A28-0991-48ED-A7AE-DE693F5E4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484" y="2663222"/>
            <a:ext cx="5400000" cy="3123809"/>
          </a:xfrm>
          <a:prstGeom prst="rect">
            <a:avLst/>
          </a:prstGeom>
        </p:spPr>
      </p:pic>
      <p:pic>
        <p:nvPicPr>
          <p:cNvPr id="9" name="Imagen 8">
            <a:extLst>
              <a:ext uri="{FF2B5EF4-FFF2-40B4-BE49-F238E27FC236}">
                <a16:creationId xmlns:a16="http://schemas.microsoft.com/office/drawing/2014/main" id="{23EDBADC-A038-453B-9D0F-1B1B4B07F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079" y="2710842"/>
            <a:ext cx="3533333" cy="3028571"/>
          </a:xfrm>
          <a:prstGeom prst="rect">
            <a:avLst/>
          </a:prstGeom>
        </p:spPr>
      </p:pic>
    </p:spTree>
    <p:extLst>
      <p:ext uri="{BB962C8B-B14F-4D97-AF65-F5344CB8AC3E}">
        <p14:creationId xmlns:p14="http://schemas.microsoft.com/office/powerpoint/2010/main" val="32841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F1275D6-CBFA-4E48-91B9-93BF98E0C99E}"/>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771A457E-7572-4B6A-A66C-D9455E2CA310}"/>
              </a:ext>
            </a:extLst>
          </p:cNvPr>
          <p:cNvSpPr>
            <a:spLocks noGrp="1"/>
          </p:cNvSpPr>
          <p:nvPr>
            <p:ph type="sldNum" sz="quarter" idx="12"/>
          </p:nvPr>
        </p:nvSpPr>
        <p:spPr/>
        <p:txBody>
          <a:bodyPr/>
          <a:lstStyle/>
          <a:p>
            <a:fld id="{10C2A8C1-6480-4F47-9B80-545074F60747}" type="slidenum">
              <a:rPr lang="es-ES" smtClean="0"/>
              <a:t>7</a:t>
            </a:fld>
            <a:endParaRPr lang="es-ES"/>
          </a:p>
        </p:txBody>
      </p:sp>
      <p:sp>
        <p:nvSpPr>
          <p:cNvPr id="14" name="Título 1">
            <a:extLst>
              <a:ext uri="{FF2B5EF4-FFF2-40B4-BE49-F238E27FC236}">
                <a16:creationId xmlns:a16="http://schemas.microsoft.com/office/drawing/2014/main" id="{151E87CB-25C3-4FE2-A067-3E8FF0EBCA89}"/>
              </a:ext>
            </a:extLst>
          </p:cNvPr>
          <p:cNvSpPr>
            <a:spLocks noGrp="1"/>
          </p:cNvSpPr>
          <p:nvPr>
            <p:ph type="title"/>
          </p:nvPr>
        </p:nvSpPr>
        <p:spPr>
          <a:xfrm>
            <a:off x="838200" y="159482"/>
            <a:ext cx="3929093" cy="616451"/>
          </a:xfrm>
        </p:spPr>
        <p:txBody>
          <a:bodyPr>
            <a:noAutofit/>
          </a:bodyPr>
          <a:lstStyle/>
          <a:p>
            <a:br>
              <a:rPr lang="es-ES" sz="2400" dirty="0"/>
            </a:br>
            <a:r>
              <a:rPr lang="es-ES" sz="2400" dirty="0"/>
              <a:t>Modelos de clasificación automática</a:t>
            </a:r>
            <a:br>
              <a:rPr lang="es-ES" sz="3200" dirty="0"/>
            </a:br>
            <a:endParaRPr lang="es-ES" sz="3200" dirty="0"/>
          </a:p>
        </p:txBody>
      </p:sp>
      <p:pic>
        <p:nvPicPr>
          <p:cNvPr id="16" name="Imagen 15">
            <a:extLst>
              <a:ext uri="{FF2B5EF4-FFF2-40B4-BE49-F238E27FC236}">
                <a16:creationId xmlns:a16="http://schemas.microsoft.com/office/drawing/2014/main" id="{8E484AD8-B021-4C10-84D6-898F5BFFD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157" y="3021707"/>
            <a:ext cx="3539234" cy="814586"/>
          </a:xfrm>
          <a:prstGeom prst="rect">
            <a:avLst/>
          </a:prstGeom>
        </p:spPr>
      </p:pic>
      <p:pic>
        <p:nvPicPr>
          <p:cNvPr id="3" name="Imagen 2">
            <a:extLst>
              <a:ext uri="{FF2B5EF4-FFF2-40B4-BE49-F238E27FC236}">
                <a16:creationId xmlns:a16="http://schemas.microsoft.com/office/drawing/2014/main" id="{CFBD0010-8A91-4CD7-9823-284228FAE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107" y="1246313"/>
            <a:ext cx="5479772" cy="4830778"/>
          </a:xfrm>
          <a:prstGeom prst="rect">
            <a:avLst/>
          </a:prstGeom>
        </p:spPr>
      </p:pic>
    </p:spTree>
    <p:extLst>
      <p:ext uri="{BB962C8B-B14F-4D97-AF65-F5344CB8AC3E}">
        <p14:creationId xmlns:p14="http://schemas.microsoft.com/office/powerpoint/2010/main" val="402773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9C7FB-0FD0-467D-84B3-5C27F2B744B2}"/>
              </a:ext>
            </a:extLst>
          </p:cNvPr>
          <p:cNvSpPr>
            <a:spLocks noGrp="1"/>
          </p:cNvSpPr>
          <p:nvPr>
            <p:ph type="title"/>
          </p:nvPr>
        </p:nvSpPr>
        <p:spPr/>
        <p:txBody>
          <a:bodyPr>
            <a:normAutofit/>
          </a:bodyPr>
          <a:lstStyle/>
          <a:p>
            <a:r>
              <a:rPr lang="es-ES" dirty="0"/>
              <a:t>Índice</a:t>
            </a:r>
          </a:p>
        </p:txBody>
      </p:sp>
      <p:sp>
        <p:nvSpPr>
          <p:cNvPr id="3" name="Marcador de contenido 2">
            <a:extLst>
              <a:ext uri="{FF2B5EF4-FFF2-40B4-BE49-F238E27FC236}">
                <a16:creationId xmlns:a16="http://schemas.microsoft.com/office/drawing/2014/main" id="{485B95F3-50D6-469F-9B6A-6B6B86A01A66}"/>
              </a:ext>
            </a:extLst>
          </p:cNvPr>
          <p:cNvSpPr>
            <a:spLocks noGrp="1"/>
          </p:cNvSpPr>
          <p:nvPr>
            <p:ph idx="1"/>
          </p:nvPr>
        </p:nvSpPr>
        <p:spPr/>
        <p:txBody>
          <a:bodyPr/>
          <a:lstStyle/>
          <a:p>
            <a:pPr marL="514350" indent="-514350">
              <a:buAutoNum type="arabicPeriod"/>
            </a:pPr>
            <a:r>
              <a:rPr lang="es-ES" dirty="0">
                <a:solidFill>
                  <a:schemeClr val="bg2">
                    <a:lumMod val="90000"/>
                  </a:schemeClr>
                </a:solidFill>
              </a:rPr>
              <a:t>Motivación y objetivos</a:t>
            </a:r>
          </a:p>
          <a:p>
            <a:pPr marL="514350" indent="-514350">
              <a:buAutoNum type="arabicPeriod"/>
            </a:pPr>
            <a:r>
              <a:rPr lang="es-ES" dirty="0">
                <a:solidFill>
                  <a:schemeClr val="bg2">
                    <a:lumMod val="90000"/>
                  </a:schemeClr>
                </a:solidFill>
              </a:rPr>
              <a:t>Modelos de clasificación automática</a:t>
            </a:r>
          </a:p>
          <a:p>
            <a:pPr marL="514350" indent="-514350">
              <a:buAutoNum type="arabicPeriod"/>
            </a:pPr>
            <a:r>
              <a:rPr lang="es-ES" dirty="0"/>
              <a:t>Modelos de representación del lenguaje</a:t>
            </a:r>
          </a:p>
          <a:p>
            <a:pPr marL="514350" indent="-514350">
              <a:buAutoNum type="arabicPeriod"/>
            </a:pPr>
            <a:r>
              <a:rPr lang="es-ES" dirty="0">
                <a:solidFill>
                  <a:schemeClr val="bg2">
                    <a:lumMod val="90000"/>
                  </a:schemeClr>
                </a:solidFill>
              </a:rPr>
              <a:t>Elaboración y análisis del </a:t>
            </a:r>
            <a:r>
              <a:rPr lang="es-ES" i="1" dirty="0">
                <a:solidFill>
                  <a:schemeClr val="bg2">
                    <a:lumMod val="90000"/>
                  </a:schemeClr>
                </a:solidFill>
              </a:rPr>
              <a:t>corpus</a:t>
            </a:r>
          </a:p>
          <a:p>
            <a:pPr marL="514350" indent="-514350">
              <a:buAutoNum type="arabicPeriod"/>
            </a:pPr>
            <a:r>
              <a:rPr lang="es-ES" dirty="0">
                <a:solidFill>
                  <a:schemeClr val="bg2">
                    <a:lumMod val="90000"/>
                  </a:schemeClr>
                </a:solidFill>
              </a:rPr>
              <a:t>Resultados experimentales</a:t>
            </a:r>
          </a:p>
          <a:p>
            <a:pPr marL="514350" indent="-514350">
              <a:buAutoNum type="arabicPeriod"/>
            </a:pPr>
            <a:r>
              <a:rPr lang="es-ES" dirty="0">
                <a:solidFill>
                  <a:schemeClr val="bg2">
                    <a:lumMod val="90000"/>
                  </a:schemeClr>
                </a:solidFill>
              </a:rPr>
              <a:t>Conclusiones y trabajo futuro</a:t>
            </a:r>
          </a:p>
        </p:txBody>
      </p:sp>
      <p:sp>
        <p:nvSpPr>
          <p:cNvPr id="4" name="Marcador de fecha 3">
            <a:extLst>
              <a:ext uri="{FF2B5EF4-FFF2-40B4-BE49-F238E27FC236}">
                <a16:creationId xmlns:a16="http://schemas.microsoft.com/office/drawing/2014/main" id="{36501AF5-9AD3-47E4-ADDA-F19207D23F44}"/>
              </a:ext>
            </a:extLst>
          </p:cNvPr>
          <p:cNvSpPr>
            <a:spLocks noGrp="1"/>
          </p:cNvSpPr>
          <p:nvPr>
            <p:ph type="dt" sz="half" idx="10"/>
          </p:nvPr>
        </p:nvSpPr>
        <p:spPr/>
        <p:txBody>
          <a:bodyPr/>
          <a:lstStyle/>
          <a:p>
            <a:fld id="{28F100E2-93D5-4C30-9817-5E761C74BE79}" type="datetime1">
              <a:rPr lang="es-ES" smtClean="0"/>
              <a:t>18/07/2021</a:t>
            </a:fld>
            <a:endParaRPr lang="es-ES"/>
          </a:p>
        </p:txBody>
      </p:sp>
      <p:sp>
        <p:nvSpPr>
          <p:cNvPr id="5" name="Marcador de número de diapositiva 4">
            <a:extLst>
              <a:ext uri="{FF2B5EF4-FFF2-40B4-BE49-F238E27FC236}">
                <a16:creationId xmlns:a16="http://schemas.microsoft.com/office/drawing/2014/main" id="{C68AC6ED-A427-461A-8041-405CB7859650}"/>
              </a:ext>
            </a:extLst>
          </p:cNvPr>
          <p:cNvSpPr>
            <a:spLocks noGrp="1"/>
          </p:cNvSpPr>
          <p:nvPr>
            <p:ph type="sldNum" sz="quarter" idx="12"/>
          </p:nvPr>
        </p:nvSpPr>
        <p:spPr/>
        <p:txBody>
          <a:bodyPr/>
          <a:lstStyle/>
          <a:p>
            <a:fld id="{10C2A8C1-6480-4F47-9B80-545074F60747}" type="slidenum">
              <a:rPr lang="es-ES" smtClean="0"/>
              <a:t>8</a:t>
            </a:fld>
            <a:endParaRPr lang="es-ES"/>
          </a:p>
        </p:txBody>
      </p:sp>
    </p:spTree>
    <p:extLst>
      <p:ext uri="{BB962C8B-B14F-4D97-AF65-F5344CB8AC3E}">
        <p14:creationId xmlns:p14="http://schemas.microsoft.com/office/powerpoint/2010/main" val="321912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258B28DE-E4B4-46C9-A62D-33E5B6969D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5032" y="1530530"/>
            <a:ext cx="7259063" cy="1714739"/>
          </a:xfrm>
        </p:spPr>
      </p:pic>
      <p:sp>
        <p:nvSpPr>
          <p:cNvPr id="4" name="Marcador de fecha 3">
            <a:extLst>
              <a:ext uri="{FF2B5EF4-FFF2-40B4-BE49-F238E27FC236}">
                <a16:creationId xmlns:a16="http://schemas.microsoft.com/office/drawing/2014/main" id="{B3EDA8B4-5D06-4E69-B6CA-D6394F64FCCB}"/>
              </a:ext>
            </a:extLst>
          </p:cNvPr>
          <p:cNvSpPr>
            <a:spLocks noGrp="1"/>
          </p:cNvSpPr>
          <p:nvPr>
            <p:ph type="dt" sz="half" idx="10"/>
          </p:nvPr>
        </p:nvSpPr>
        <p:spPr/>
        <p:txBody>
          <a:bodyPr/>
          <a:lstStyle/>
          <a:p>
            <a:fld id="{2478933D-92CB-4967-938D-E92CF8B1D0EC}" type="datetime1">
              <a:rPr lang="es-ES" smtClean="0"/>
              <a:t>18/07/2021</a:t>
            </a:fld>
            <a:endParaRPr lang="es-ES"/>
          </a:p>
        </p:txBody>
      </p:sp>
      <p:sp>
        <p:nvSpPr>
          <p:cNvPr id="5" name="Marcador de número de diapositiva 4">
            <a:extLst>
              <a:ext uri="{FF2B5EF4-FFF2-40B4-BE49-F238E27FC236}">
                <a16:creationId xmlns:a16="http://schemas.microsoft.com/office/drawing/2014/main" id="{B208330D-6109-4409-8298-62D521F8F6A1}"/>
              </a:ext>
            </a:extLst>
          </p:cNvPr>
          <p:cNvSpPr>
            <a:spLocks noGrp="1"/>
          </p:cNvSpPr>
          <p:nvPr>
            <p:ph type="sldNum" sz="quarter" idx="12"/>
          </p:nvPr>
        </p:nvSpPr>
        <p:spPr/>
        <p:txBody>
          <a:bodyPr/>
          <a:lstStyle/>
          <a:p>
            <a:fld id="{10C2A8C1-6480-4F47-9B80-545074F60747}" type="slidenum">
              <a:rPr lang="es-ES" smtClean="0"/>
              <a:t>9</a:t>
            </a:fld>
            <a:endParaRPr lang="es-ES"/>
          </a:p>
        </p:txBody>
      </p:sp>
      <p:sp>
        <p:nvSpPr>
          <p:cNvPr id="6" name="Título 1">
            <a:extLst>
              <a:ext uri="{FF2B5EF4-FFF2-40B4-BE49-F238E27FC236}">
                <a16:creationId xmlns:a16="http://schemas.microsoft.com/office/drawing/2014/main" id="{797CB1AE-D6BF-4F37-8A00-18353E1F0174}"/>
              </a:ext>
            </a:extLst>
          </p:cNvPr>
          <p:cNvSpPr>
            <a:spLocks noGrp="1"/>
          </p:cNvSpPr>
          <p:nvPr>
            <p:ph type="title"/>
          </p:nvPr>
        </p:nvSpPr>
        <p:spPr>
          <a:xfrm>
            <a:off x="838200" y="159482"/>
            <a:ext cx="3929093" cy="616451"/>
          </a:xfrm>
        </p:spPr>
        <p:txBody>
          <a:bodyPr>
            <a:noAutofit/>
          </a:bodyPr>
          <a:lstStyle/>
          <a:p>
            <a:br>
              <a:rPr lang="es-ES" sz="2400" dirty="0"/>
            </a:br>
            <a:r>
              <a:rPr lang="es-ES" sz="2400" dirty="0"/>
              <a:t>Modelos de representación del lenguaje</a:t>
            </a:r>
            <a:br>
              <a:rPr lang="es-ES" sz="3200" dirty="0"/>
            </a:br>
            <a:endParaRPr lang="es-ES" sz="3200" dirty="0"/>
          </a:p>
        </p:txBody>
      </p:sp>
      <p:pic>
        <p:nvPicPr>
          <p:cNvPr id="10" name="Imagen 9">
            <a:extLst>
              <a:ext uri="{FF2B5EF4-FFF2-40B4-BE49-F238E27FC236}">
                <a16:creationId xmlns:a16="http://schemas.microsoft.com/office/drawing/2014/main" id="{A2BE3DD8-4A22-47D5-A8D1-BC67804A9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8496" y="3046172"/>
            <a:ext cx="4344006" cy="1743318"/>
          </a:xfrm>
          <a:prstGeom prst="rect">
            <a:avLst/>
          </a:prstGeom>
        </p:spPr>
      </p:pic>
      <p:pic>
        <p:nvPicPr>
          <p:cNvPr id="12" name="Imagen 11">
            <a:extLst>
              <a:ext uri="{FF2B5EF4-FFF2-40B4-BE49-F238E27FC236}">
                <a16:creationId xmlns:a16="http://schemas.microsoft.com/office/drawing/2014/main" id="{420378DF-C1AA-4A68-A387-CE423FBE1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5032" y="4760911"/>
            <a:ext cx="5487166" cy="1171739"/>
          </a:xfrm>
          <a:prstGeom prst="rect">
            <a:avLst/>
          </a:prstGeom>
        </p:spPr>
      </p:pic>
      <p:sp>
        <p:nvSpPr>
          <p:cNvPr id="13" name="CuadroTexto 12">
            <a:extLst>
              <a:ext uri="{FF2B5EF4-FFF2-40B4-BE49-F238E27FC236}">
                <a16:creationId xmlns:a16="http://schemas.microsoft.com/office/drawing/2014/main" id="{AC86A4F5-2A59-4F75-85B3-ACECA057011D}"/>
              </a:ext>
            </a:extLst>
          </p:cNvPr>
          <p:cNvSpPr txBox="1"/>
          <p:nvPr/>
        </p:nvSpPr>
        <p:spPr>
          <a:xfrm>
            <a:off x="921753" y="2162216"/>
            <a:ext cx="3089429" cy="369332"/>
          </a:xfrm>
          <a:prstGeom prst="rect">
            <a:avLst/>
          </a:prstGeom>
          <a:noFill/>
        </p:spPr>
        <p:txBody>
          <a:bodyPr wrap="square" rtlCol="0">
            <a:spAutoFit/>
          </a:bodyPr>
          <a:lstStyle/>
          <a:p>
            <a:r>
              <a:rPr lang="es-ES" dirty="0"/>
              <a:t>Frecuencia del término:</a:t>
            </a:r>
          </a:p>
        </p:txBody>
      </p:sp>
      <p:sp>
        <p:nvSpPr>
          <p:cNvPr id="14" name="CuadroTexto 13">
            <a:extLst>
              <a:ext uri="{FF2B5EF4-FFF2-40B4-BE49-F238E27FC236}">
                <a16:creationId xmlns:a16="http://schemas.microsoft.com/office/drawing/2014/main" id="{312FA8E4-584D-4B81-A80B-4369CA32B52F}"/>
              </a:ext>
            </a:extLst>
          </p:cNvPr>
          <p:cNvSpPr txBox="1"/>
          <p:nvPr/>
        </p:nvSpPr>
        <p:spPr>
          <a:xfrm>
            <a:off x="921753" y="3553789"/>
            <a:ext cx="3089429" cy="646331"/>
          </a:xfrm>
          <a:prstGeom prst="rect">
            <a:avLst/>
          </a:prstGeom>
          <a:noFill/>
        </p:spPr>
        <p:txBody>
          <a:bodyPr wrap="square" rtlCol="0">
            <a:spAutoFit/>
          </a:bodyPr>
          <a:lstStyle/>
          <a:p>
            <a:r>
              <a:rPr lang="es-ES" dirty="0"/>
              <a:t>Frecuencia inversa del documento:</a:t>
            </a:r>
          </a:p>
        </p:txBody>
      </p:sp>
      <p:sp>
        <p:nvSpPr>
          <p:cNvPr id="15" name="CuadroTexto 14">
            <a:extLst>
              <a:ext uri="{FF2B5EF4-FFF2-40B4-BE49-F238E27FC236}">
                <a16:creationId xmlns:a16="http://schemas.microsoft.com/office/drawing/2014/main" id="{E3B9E020-6D7E-4910-B5AF-72A0ABD2A42A}"/>
              </a:ext>
            </a:extLst>
          </p:cNvPr>
          <p:cNvSpPr txBox="1"/>
          <p:nvPr/>
        </p:nvSpPr>
        <p:spPr>
          <a:xfrm>
            <a:off x="921753" y="5222361"/>
            <a:ext cx="3089429" cy="369332"/>
          </a:xfrm>
          <a:prstGeom prst="rect">
            <a:avLst/>
          </a:prstGeom>
          <a:noFill/>
        </p:spPr>
        <p:txBody>
          <a:bodyPr wrap="square" rtlCol="0">
            <a:spAutoFit/>
          </a:bodyPr>
          <a:lstStyle/>
          <a:p>
            <a:r>
              <a:rPr lang="es-ES" dirty="0"/>
              <a:t>TF-IDF:</a:t>
            </a:r>
          </a:p>
        </p:txBody>
      </p:sp>
      <p:sp>
        <p:nvSpPr>
          <p:cNvPr id="3" name="Rectángulo 2">
            <a:extLst>
              <a:ext uri="{FF2B5EF4-FFF2-40B4-BE49-F238E27FC236}">
                <a16:creationId xmlns:a16="http://schemas.microsoft.com/office/drawing/2014/main" id="{C568D96B-518A-433D-A2AB-B28008B3B9D1}"/>
              </a:ext>
            </a:extLst>
          </p:cNvPr>
          <p:cNvSpPr/>
          <p:nvPr/>
        </p:nvSpPr>
        <p:spPr>
          <a:xfrm>
            <a:off x="8343900" y="1958975"/>
            <a:ext cx="20955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9784AC80-6D43-4D81-A4CA-7670F6B8251B}"/>
              </a:ext>
            </a:extLst>
          </p:cNvPr>
          <p:cNvSpPr/>
          <p:nvPr/>
        </p:nvSpPr>
        <p:spPr>
          <a:xfrm>
            <a:off x="8343900" y="2473325"/>
            <a:ext cx="209550" cy="29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42382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4453</TotalTime>
  <Words>4499</Words>
  <Application>Microsoft Office PowerPoint</Application>
  <PresentationFormat>Panorámica</PresentationFormat>
  <Paragraphs>279</Paragraphs>
  <Slides>27</Slides>
  <Notes>22</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Calibri Light</vt:lpstr>
      <vt:lpstr>Menlo</vt:lpstr>
      <vt:lpstr>Tema de Office</vt:lpstr>
      <vt:lpstr>Clasificación de textos basada en redes neuronales</vt:lpstr>
      <vt:lpstr>Índice</vt:lpstr>
      <vt:lpstr>Índice</vt:lpstr>
      <vt:lpstr> Motivación y objetivos </vt:lpstr>
      <vt:lpstr>Índice</vt:lpstr>
      <vt:lpstr> Modelos de clasificación automática </vt:lpstr>
      <vt:lpstr> Modelos de clasificación automática </vt:lpstr>
      <vt:lpstr>Índice</vt:lpstr>
      <vt:lpstr> Modelos de representación del lenguaje </vt:lpstr>
      <vt:lpstr> Modelos de representación del lenguaje </vt:lpstr>
      <vt:lpstr>Índice</vt:lpstr>
      <vt:lpstr>Elaboración y análisis del corpus</vt:lpstr>
      <vt:lpstr>Elaboración y análisis del corpus</vt:lpstr>
      <vt:lpstr>Elaboración y análisis del corpus</vt:lpstr>
      <vt:lpstr>Elaboración y análisis del corpus</vt:lpstr>
      <vt:lpstr>Elaboración y análisis del corpus</vt:lpstr>
      <vt:lpstr>Índice</vt:lpstr>
      <vt:lpstr>Resultados experimentales</vt:lpstr>
      <vt:lpstr>Resultados experimentales</vt:lpstr>
      <vt:lpstr>Resultados experimentales</vt:lpstr>
      <vt:lpstr>Resultados experimentales</vt:lpstr>
      <vt:lpstr>Resultados experimentales</vt:lpstr>
      <vt:lpstr>Resultados experimentales</vt:lpstr>
      <vt:lpstr>Resultados experimentales</vt:lpstr>
      <vt:lpstr>Índice</vt:lpstr>
      <vt:lpstr>Conclusiones y trabajo futuro</vt:lpstr>
      <vt:lpstr>Clasificación de textos basada en redes neuronales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Iznardo</dc:creator>
  <cp:lastModifiedBy>MARIO CAMPOS MOCHOLI</cp:lastModifiedBy>
  <cp:revision>48</cp:revision>
  <dcterms:created xsi:type="dcterms:W3CDTF">2021-07-13T18:25:42Z</dcterms:created>
  <dcterms:modified xsi:type="dcterms:W3CDTF">2021-07-19T06:11:48Z</dcterms:modified>
</cp:coreProperties>
</file>